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unknown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4"/>
  </p:notesMasterIdLst>
  <p:sldIdLst>
    <p:sldId id="256" r:id="rId2"/>
    <p:sldId id="257" r:id="rId3"/>
    <p:sldId id="295" r:id="rId4"/>
    <p:sldId id="321" r:id="rId5"/>
    <p:sldId id="323" r:id="rId6"/>
    <p:sldId id="324" r:id="rId7"/>
    <p:sldId id="332" r:id="rId8"/>
    <p:sldId id="327" r:id="rId9"/>
    <p:sldId id="336" r:id="rId10"/>
    <p:sldId id="337" r:id="rId11"/>
    <p:sldId id="356" r:id="rId12"/>
    <p:sldId id="347" r:id="rId13"/>
    <p:sldId id="333" r:id="rId14"/>
    <p:sldId id="344" r:id="rId15"/>
    <p:sldId id="346" r:id="rId16"/>
    <p:sldId id="354" r:id="rId17"/>
    <p:sldId id="351" r:id="rId18"/>
    <p:sldId id="355" r:id="rId19"/>
    <p:sldId id="339" r:id="rId20"/>
    <p:sldId id="299" r:id="rId21"/>
    <p:sldId id="300" r:id="rId22"/>
    <p:sldId id="301" r:id="rId23"/>
    <p:sldId id="302" r:id="rId24"/>
    <p:sldId id="348" r:id="rId25"/>
    <p:sldId id="341" r:id="rId26"/>
    <p:sldId id="349" r:id="rId27"/>
    <p:sldId id="352" r:id="rId28"/>
    <p:sldId id="353" r:id="rId29"/>
    <p:sldId id="342" r:id="rId30"/>
    <p:sldId id="350" r:id="rId31"/>
    <p:sldId id="334" r:id="rId32"/>
    <p:sldId id="29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73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4F9"/>
    <a:srgbClr val="C2C2C2"/>
    <a:srgbClr val="949494"/>
    <a:srgbClr val="E2BC54"/>
    <a:srgbClr val="000000"/>
    <a:srgbClr val="BB9C54"/>
    <a:srgbClr val="01B0F1"/>
    <a:srgbClr val="E05073"/>
    <a:srgbClr val="00B0F0"/>
    <a:srgbClr val="3B4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06" y="108"/>
      </p:cViewPr>
      <p:guideLst>
        <p:guide orient="horz" pos="2205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71C3308A-DBE8-4339-8377-10ABEC4B917B}" type="datetimeFigureOut">
              <a:rPr lang="ko-KR" altLang="en-US" smtClean="0"/>
              <a:pPr/>
              <a:t>2022-01-04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475C2BAA-DDDB-463D-B760-AA5A05FB519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636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4" name="Google Shape;5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05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8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99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  <a:latin typeface="배달의민족 도현" panose="020B0600000101010101" pitchFamily="50" charset="-127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  <a:latin typeface="배달의민족 도현" panose="020B0600000101010101" pitchFamily="50" charset="-127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8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11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  <a:latin typeface="배달의민족 도현" panose="020B0600000101010101" pitchFamily="50" charset="-127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  <a:latin typeface="배달의민족 도현" panose="020B0600000101010101" pitchFamily="50" charset="-127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04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9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44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8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9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30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7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8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4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6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1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3778AC3-AF5A-4D1D-A4DE-674BAADEFB7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F3A3601-2C9F-4128-B65B-A6E1299A7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85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93778AC3-AF5A-4D1D-A4DE-674BAADEFB7A}" type="datetimeFigureOut">
              <a:rPr lang="ko-KR" altLang="en-US" smtClean="0"/>
              <a:pPr/>
              <a:t>2022-01-04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DF3A3601-2C9F-4128-B65B-A6E1299A79D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85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배달의민족 도현" panose="020B0600000101010101" pitchFamily="50" charset="-127"/>
          <a:ea typeface="배달의민족 도현" panose="020B0600000101010101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배달의민족 도현" panose="020B0600000101010101" pitchFamily="50" charset="-127"/>
          <a:ea typeface="배달의민족 도현" panose="020B0600000101010101" pitchFamily="50" charset="-127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배달의민족 도현" panose="020B0600000101010101" pitchFamily="50" charset="-127"/>
          <a:ea typeface="배달의민족 도현" panose="020B0600000101010101" pitchFamily="50" charset="-127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배달의민족 도현" panose="020B0600000101010101" pitchFamily="50" charset="-127"/>
          <a:ea typeface="배달의민족 도현" panose="020B0600000101010101" pitchFamily="50" charset="-127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배달의민족 도현" panose="020B0600000101010101" pitchFamily="50" charset="-127"/>
          <a:ea typeface="배달의민족 도현" panose="020B0600000101010101" pitchFamily="50" charset="-127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배달의민족 도현" panose="020B0600000101010101" pitchFamily="50" charset="-127"/>
          <a:ea typeface="배달의민족 도현" panose="020B0600000101010101" pitchFamily="50" charset="-127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&#44172;&#51076;%20&#49884;&#49828;&#53596;%20&#44592;&#54925;&#49436;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DataBase.xls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alamus0404/PersonalUnityProject.git" TargetMode="External"/><Relationship Id="rId2" Type="http://schemas.openxmlformats.org/officeDocument/2006/relationships/hyperlink" Target="https://trello.com/b/eB8F6W92/%EC%B5%9C%EB%B4%89%EA%B7%BC-%EA%B0%9C%EC%9D%B8-%ED%94%84%EB%A1%9C%EC%A0%9D%ED%8A%B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54949-1EDE-4741-97D5-E076497F84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 anchorCtr="0">
            <a:normAutofit/>
          </a:bodyPr>
          <a:lstStyle/>
          <a:p>
            <a:r>
              <a:rPr lang="en-US" altLang="ko-KR" sz="6000" dirty="0"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ire" pitchFamily="50" charset="0"/>
              </a:rPr>
              <a:t>A</a:t>
            </a:r>
            <a:r>
              <a:rPr lang="en-US" altLang="ko-KR" sz="6000" cap="none" dirty="0"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ire" pitchFamily="50" charset="0"/>
              </a:rPr>
              <a:t>rmored</a:t>
            </a:r>
            <a:r>
              <a:rPr lang="en-US" altLang="ko-KR" sz="6000" dirty="0"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ire" pitchFamily="50" charset="0"/>
              </a:rPr>
              <a:t> S</a:t>
            </a:r>
            <a:r>
              <a:rPr lang="en-US" altLang="ko-KR" sz="6000" cap="none" dirty="0"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ire" pitchFamily="50" charset="0"/>
              </a:rPr>
              <a:t>uit one</a:t>
            </a:r>
            <a:endParaRPr lang="ko-KR" altLang="en-US" sz="6000" dirty="0">
              <a:solidFill>
                <a:srgbClr val="00B0F0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quire" pitchFamily="50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444367-B794-4027-BC13-96B967C1D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우주 비행 슈팅 시뮬레이션</a:t>
            </a:r>
          </a:p>
        </p:txBody>
      </p:sp>
      <p:sp>
        <p:nvSpPr>
          <p:cNvPr id="4" name="Google Shape;130;p19">
            <a:extLst>
              <a:ext uri="{FF2B5EF4-FFF2-40B4-BE49-F238E27FC236}">
                <a16:creationId xmlns:a16="http://schemas.microsoft.com/office/drawing/2014/main" id="{27ED40D0-032A-4258-87BA-1952602D6B79}"/>
              </a:ext>
            </a:extLst>
          </p:cNvPr>
          <p:cNvSpPr txBox="1"/>
          <p:nvPr/>
        </p:nvSpPr>
        <p:spPr>
          <a:xfrm>
            <a:off x="8248650" y="5534025"/>
            <a:ext cx="3943349" cy="132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부평 </a:t>
            </a:r>
            <a:r>
              <a:rPr lang="ko-KR" sz="1600" b="0" i="0" u="none" strike="noStrike" cap="none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더조은</a:t>
            </a:r>
            <a:r>
              <a:rPr lang="ko-KR" sz="16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게임프로그래밍 </a:t>
            </a:r>
            <a:r>
              <a:rPr lang="ko-KR" sz="1600" b="0" i="0" u="none" strike="noStrike" cap="none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B반</a:t>
            </a:r>
            <a:endParaRPr sz="1600" b="0" i="0" u="none" strike="noStrike" cap="none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r" rtl="0">
              <a:spcBef>
                <a:spcPts val="9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202</a:t>
            </a:r>
            <a:r>
              <a:rPr lang="en-US" altLang="ko-KR" sz="16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</a:t>
            </a:r>
            <a:r>
              <a:rPr lang="ko-KR" sz="16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6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</a:t>
            </a:r>
            <a:r>
              <a:rPr lang="ko-KR" sz="16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1.</a:t>
            </a:r>
            <a:r>
              <a:rPr lang="en-US" altLang="ko-KR" sz="16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03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r" rtl="0">
              <a:spcBef>
                <a:spcPts val="9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최봉근</a:t>
            </a:r>
            <a:endParaRPr sz="1600" b="0" i="0" u="none" strike="noStrike" cap="none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556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16AF65-80C4-47FE-81FD-283317BE4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지구력 </a:t>
            </a:r>
            <a:r>
              <a:rPr lang="en-US" altLang="ko-KR" dirty="0"/>
              <a:t>2077</a:t>
            </a:r>
            <a:r>
              <a:rPr lang="ko-KR" altLang="en-US" dirty="0"/>
              <a:t>년 미래 </a:t>
            </a:r>
            <a:r>
              <a:rPr lang="ko-KR" altLang="en-US" dirty="0">
                <a:solidFill>
                  <a:schemeClr val="accent1"/>
                </a:solidFill>
              </a:rPr>
              <a:t>모성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>
                <a:solidFill>
                  <a:schemeClr val="accent6"/>
                </a:solidFill>
              </a:rPr>
              <a:t>식민지</a:t>
            </a:r>
            <a:endParaRPr lang="en-US" altLang="ko-KR" dirty="0">
              <a:solidFill>
                <a:schemeClr val="accent6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우주 경계 방어 사령부 </a:t>
            </a:r>
            <a:r>
              <a:rPr lang="en-US" altLang="ko-KR" dirty="0">
                <a:solidFill>
                  <a:schemeClr val="accent1"/>
                </a:solidFill>
                <a:latin typeface="Aquire" pitchFamily="50" charset="0"/>
              </a:rPr>
              <a:t>APC</a:t>
            </a:r>
            <a:r>
              <a:rPr lang="en-US" altLang="ko-KR" dirty="0">
                <a:solidFill>
                  <a:schemeClr val="accent1"/>
                </a:solidFill>
              </a:rPr>
              <a:t>(Atmosphere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Protect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Command)</a:t>
            </a: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/>
              <a:t>식민지 해방 전선 </a:t>
            </a:r>
            <a:r>
              <a:rPr lang="en-US" altLang="ko-KR" dirty="0">
                <a:solidFill>
                  <a:schemeClr val="accent6"/>
                </a:solidFill>
                <a:latin typeface="Matura MT Script Capitals" panose="03020802060602070202" pitchFamily="66" charset="0"/>
              </a:rPr>
              <a:t>CLF</a:t>
            </a:r>
            <a:r>
              <a:rPr lang="en-US" altLang="ko-KR" dirty="0">
                <a:solidFill>
                  <a:schemeClr val="accent6"/>
                </a:solidFill>
              </a:rPr>
              <a:t>(Colonial Liberation Front)</a:t>
            </a:r>
          </a:p>
          <a:p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/>
              <a:t>잃어버린 유산</a:t>
            </a:r>
            <a:r>
              <a:rPr lang="en-US" altLang="ko-KR" dirty="0"/>
              <a:t>, </a:t>
            </a:r>
            <a:r>
              <a:rPr lang="ko-KR" altLang="en-US" dirty="0"/>
              <a:t>잊혀진 </a:t>
            </a:r>
            <a:r>
              <a:rPr lang="en-US" altLang="ko-KR" dirty="0"/>
              <a:t>AI </a:t>
            </a:r>
            <a:r>
              <a:rPr lang="ko-KR" altLang="en-US" dirty="0"/>
              <a:t>등 </a:t>
            </a:r>
            <a:r>
              <a:rPr lang="en-US" altLang="ko-KR" dirty="0">
                <a:solidFill>
                  <a:schemeClr val="accent1"/>
                </a:solidFill>
              </a:rPr>
              <a:t>Lost Technology</a:t>
            </a:r>
            <a:r>
              <a:rPr lang="ko-KR" altLang="en-US" dirty="0"/>
              <a:t>가 존재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7E181F-B072-4394-9798-C64F569D7C8E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87740-3F5E-41F3-858D-493DFB0D390A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3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315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16AF65-80C4-47FE-81FD-283317BE4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CLF</a:t>
            </a:r>
            <a:r>
              <a:rPr lang="ko-KR" altLang="en-US" dirty="0"/>
              <a:t>의 침공에 맞서는 </a:t>
            </a:r>
            <a:r>
              <a:rPr lang="en-US" altLang="ko-KR" dirty="0">
                <a:solidFill>
                  <a:schemeClr val="accent1"/>
                </a:solidFill>
              </a:rPr>
              <a:t>APC</a:t>
            </a:r>
            <a:r>
              <a:rPr lang="ko-KR" altLang="en-US" dirty="0"/>
              <a:t> </a:t>
            </a:r>
            <a:r>
              <a:rPr lang="ko-KR" altLang="en-US" dirty="0" err="1"/>
              <a:t>루키</a:t>
            </a:r>
            <a:r>
              <a:rPr lang="ko-KR" altLang="en-US" dirty="0"/>
              <a:t> 파일럿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잊혀진 </a:t>
            </a:r>
            <a:r>
              <a:rPr lang="en-US" altLang="ko-KR" dirty="0"/>
              <a:t>AI</a:t>
            </a:r>
            <a:r>
              <a:rPr lang="ko-KR" altLang="en-US" dirty="0"/>
              <a:t>가 만든 </a:t>
            </a:r>
            <a:r>
              <a:rPr lang="en-US" altLang="ko-KR" dirty="0" err="1">
                <a:solidFill>
                  <a:schemeClr val="accent1"/>
                </a:solidFill>
              </a:rPr>
              <a:t>Amored</a:t>
            </a:r>
            <a:r>
              <a:rPr lang="en-US" altLang="ko-KR" dirty="0">
                <a:solidFill>
                  <a:schemeClr val="accent1"/>
                </a:solidFill>
              </a:rPr>
              <a:t> Suit</a:t>
            </a:r>
            <a:r>
              <a:rPr lang="ko-KR" altLang="en-US" dirty="0"/>
              <a:t>에 탑승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불가능한 임무를 해내는 </a:t>
            </a:r>
            <a:r>
              <a:rPr lang="en-US" altLang="ko-KR" dirty="0">
                <a:solidFill>
                  <a:schemeClr val="accent1"/>
                </a:solidFill>
              </a:rPr>
              <a:t>ACE</a:t>
            </a:r>
            <a:r>
              <a:rPr lang="en-US" altLang="ko-KR" dirty="0"/>
              <a:t> </a:t>
            </a:r>
            <a:r>
              <a:rPr lang="ko-KR" altLang="en-US" dirty="0"/>
              <a:t>파일럿으로 성장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7E181F-B072-4394-9798-C64F569D7C8E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87740-3F5E-41F3-858D-493DFB0D390A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3</a:t>
            </a:r>
            <a:endParaRPr lang="ko-KR" altLang="en-US" sz="1600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3425CA-C1CC-4EFB-894A-4415D42A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092" y="917429"/>
            <a:ext cx="4137319" cy="51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83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컨셉 아트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46238CFD-4236-405A-9E16-ACC2B2791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" r="2988"/>
          <a:stretch/>
        </p:blipFill>
        <p:spPr>
          <a:xfrm>
            <a:off x="1141412" y="2186786"/>
            <a:ext cx="9906002" cy="4094154"/>
          </a:xfr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852745-BA73-482C-B398-F132AADC174D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FA3F2-66F4-4CE1-815A-53D1A5177025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3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750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24556"/>
            <a:ext cx="9905998" cy="1905000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Part 4. </a:t>
            </a:r>
            <a:r>
              <a:rPr lang="ko-KR" altLang="en-US" dirty="0">
                <a:solidFill>
                  <a:srgbClr val="00B0F0"/>
                </a:solidFill>
                <a:cs typeface="Arial"/>
              </a:rPr>
              <a:t>게임 화면 구성</a:t>
            </a:r>
            <a:endParaRPr lang="ko-KR" altLang="en-US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563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D90894D-D5CE-4A21-8E3E-13E237EC5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64" y="957580"/>
            <a:ext cx="8787271" cy="4942840"/>
          </a:xfrm>
        </p:spPr>
      </p:pic>
      <p:sp>
        <p:nvSpPr>
          <p:cNvPr id="8" name="설명선: 선 7">
            <a:extLst>
              <a:ext uri="{FF2B5EF4-FFF2-40B4-BE49-F238E27FC236}">
                <a16:creationId xmlns:a16="http://schemas.microsoft.com/office/drawing/2014/main" id="{5B56D365-EADA-4A89-B553-DA3EC47B203C}"/>
              </a:ext>
            </a:extLst>
          </p:cNvPr>
          <p:cNvSpPr/>
          <p:nvPr/>
        </p:nvSpPr>
        <p:spPr>
          <a:xfrm>
            <a:off x="444759" y="1070057"/>
            <a:ext cx="1074286" cy="630083"/>
          </a:xfrm>
          <a:prstGeom prst="borderCallout1">
            <a:avLst>
              <a:gd name="adj1" fmla="val 48574"/>
              <a:gd name="adj2" fmla="val 102159"/>
              <a:gd name="adj3" fmla="val 86392"/>
              <a:gd name="adj4" fmla="val 178545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Object</a:t>
            </a:r>
          </a:p>
          <a:p>
            <a:pPr algn="ctr"/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8B38CB06-F483-4F5B-938A-579485265585}"/>
              </a:ext>
            </a:extLst>
          </p:cNvPr>
          <p:cNvSpPr/>
          <p:nvPr/>
        </p:nvSpPr>
        <p:spPr>
          <a:xfrm>
            <a:off x="444759" y="5472901"/>
            <a:ext cx="1074286" cy="630083"/>
          </a:xfrm>
          <a:prstGeom prst="borderCallout1">
            <a:avLst>
              <a:gd name="adj1" fmla="val 48574"/>
              <a:gd name="adj2" fmla="val 102159"/>
              <a:gd name="adj3" fmla="val -11344"/>
              <a:gd name="adj4" fmla="val 17549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Target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Info</a:t>
            </a:r>
          </a:p>
          <a:p>
            <a:pPr algn="ctr"/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6E63FD66-FE9C-4147-8AA6-66B9FCAB23D4}"/>
              </a:ext>
            </a:extLst>
          </p:cNvPr>
          <p:cNvSpPr/>
          <p:nvPr/>
        </p:nvSpPr>
        <p:spPr>
          <a:xfrm>
            <a:off x="5555494" y="258713"/>
            <a:ext cx="1181208" cy="630083"/>
          </a:xfrm>
          <a:prstGeom prst="borderCallout1">
            <a:avLst>
              <a:gd name="adj1" fmla="val 100435"/>
              <a:gd name="adj2" fmla="val 50284"/>
              <a:gd name="adj3" fmla="val 172682"/>
              <a:gd name="adj4" fmla="val 50335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Status</a:t>
            </a:r>
          </a:p>
          <a:p>
            <a:pPr algn="ctr"/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650F7E44-D639-49BA-9103-1785AB6852A2}"/>
              </a:ext>
            </a:extLst>
          </p:cNvPr>
          <p:cNvSpPr/>
          <p:nvPr/>
        </p:nvSpPr>
        <p:spPr>
          <a:xfrm>
            <a:off x="10672955" y="1070057"/>
            <a:ext cx="1074286" cy="630083"/>
          </a:xfrm>
          <a:prstGeom prst="borderCallout1">
            <a:avLst>
              <a:gd name="adj1" fmla="val 51536"/>
              <a:gd name="adj2" fmla="val 22"/>
              <a:gd name="adj3" fmla="val 87873"/>
              <a:gd name="adj4" fmla="val -84436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Weapon</a:t>
            </a:r>
          </a:p>
          <a:p>
            <a:pPr algn="ctr"/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82FB4702-B779-4F9D-9733-11F8C23DC596}"/>
              </a:ext>
            </a:extLst>
          </p:cNvPr>
          <p:cNvSpPr/>
          <p:nvPr/>
        </p:nvSpPr>
        <p:spPr>
          <a:xfrm>
            <a:off x="10672954" y="5270337"/>
            <a:ext cx="1074286" cy="630083"/>
          </a:xfrm>
          <a:prstGeom prst="borderCallout1">
            <a:avLst>
              <a:gd name="adj1" fmla="val 51536"/>
              <a:gd name="adj2" fmla="val 22"/>
              <a:gd name="adj3" fmla="val -54290"/>
              <a:gd name="adj4" fmla="val -267698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Player</a:t>
            </a:r>
          </a:p>
          <a:p>
            <a:pPr algn="ctr"/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BDF2D3C5-448B-48E3-8C3F-0515077DAA6D}"/>
              </a:ext>
            </a:extLst>
          </p:cNvPr>
          <p:cNvSpPr/>
          <p:nvPr/>
        </p:nvSpPr>
        <p:spPr>
          <a:xfrm>
            <a:off x="10672954" y="3170197"/>
            <a:ext cx="1074286" cy="630083"/>
          </a:xfrm>
          <a:prstGeom prst="borderCallout1">
            <a:avLst>
              <a:gd name="adj1" fmla="val 51536"/>
              <a:gd name="adj2" fmla="val 22"/>
              <a:gd name="adj3" fmla="val 50850"/>
              <a:gd name="adj4" fmla="val -300702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Aim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Circle</a:t>
            </a:r>
          </a:p>
          <a:p>
            <a:pPr algn="ctr"/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B72AC24E-4D13-45A2-B030-73AAC81FCBFE}"/>
              </a:ext>
            </a:extLst>
          </p:cNvPr>
          <p:cNvSpPr/>
          <p:nvPr/>
        </p:nvSpPr>
        <p:spPr>
          <a:xfrm>
            <a:off x="444758" y="2564571"/>
            <a:ext cx="1074286" cy="630083"/>
          </a:xfrm>
          <a:prstGeom prst="borderCallout1">
            <a:avLst>
              <a:gd name="adj1" fmla="val 48574"/>
              <a:gd name="adj2" fmla="val 102159"/>
              <a:gd name="adj3" fmla="val 90834"/>
              <a:gd name="adj4" fmla="val 275822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Enemy</a:t>
            </a:r>
          </a:p>
          <a:p>
            <a:pPr algn="ctr"/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75A42CEB-8BA7-4F99-A8CF-AE2D1BB71BB4}"/>
              </a:ext>
            </a:extLst>
          </p:cNvPr>
          <p:cNvSpPr/>
          <p:nvPr/>
        </p:nvSpPr>
        <p:spPr>
          <a:xfrm>
            <a:off x="444758" y="3978387"/>
            <a:ext cx="1074286" cy="630083"/>
          </a:xfrm>
          <a:prstGeom prst="borderCallout1">
            <a:avLst>
              <a:gd name="adj1" fmla="val 48574"/>
              <a:gd name="adj2" fmla="val 102159"/>
              <a:gd name="adj3" fmla="val -39480"/>
              <a:gd name="adj4" fmla="val 224578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Object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Guide</a:t>
            </a:r>
          </a:p>
          <a:p>
            <a:pPr algn="ctr"/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제목 4">
            <a:extLst>
              <a:ext uri="{FF2B5EF4-FFF2-40B4-BE49-F238E27FC236}">
                <a16:creationId xmlns:a16="http://schemas.microsoft.com/office/drawing/2014/main" id="{D65B9E2A-88EC-41B4-A8F0-8F893BA1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348" y="5906687"/>
            <a:ext cx="4111500" cy="831646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dirty="0">
                <a:latin typeface="+mn-lt"/>
              </a:rPr>
              <a:t>게임 화면</a:t>
            </a:r>
            <a:r>
              <a:rPr lang="en-US" altLang="ko-KR" sz="2400" dirty="0">
                <a:latin typeface="+mn-lt"/>
              </a:rPr>
              <a:t>(</a:t>
            </a:r>
            <a:r>
              <a:rPr lang="ko-KR" altLang="en-US" sz="2400" dirty="0">
                <a:latin typeface="+mn-lt"/>
              </a:rPr>
              <a:t>예시</a:t>
            </a:r>
            <a:r>
              <a:rPr lang="en-US" altLang="ko-KR" sz="2400" dirty="0">
                <a:latin typeface="+mn-lt"/>
              </a:rPr>
              <a:t>)</a:t>
            </a:r>
            <a:endParaRPr lang="ko-KR" altLang="en-US" sz="2400" dirty="0">
              <a:latin typeface="+mn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29C305-8F07-4F07-B83D-BE742CAC50CE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16975-BC06-4045-AC0C-D9A278978321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4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171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7B4EED-F276-42E1-A53F-B959CD64EF14}"/>
              </a:ext>
            </a:extLst>
          </p:cNvPr>
          <p:cNvSpPr/>
          <p:nvPr/>
        </p:nvSpPr>
        <p:spPr>
          <a:xfrm>
            <a:off x="1141412" y="2171812"/>
            <a:ext cx="9905999" cy="24669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A7EDA1E-954B-4B86-A10F-6381F7A5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DDDDB949-69D4-4E7C-AB08-6D4CAC651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6"/>
          <a:stretch/>
        </p:blipFill>
        <p:spPr>
          <a:xfrm>
            <a:off x="9688001" y="2781058"/>
            <a:ext cx="1251969" cy="1248479"/>
          </a:xfr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3A40975-0133-44D8-9068-4FB9B4CAE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411" y="2171811"/>
            <a:ext cx="8439150" cy="246697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194990-F571-4E33-87FB-1AEC206C67D5}"/>
              </a:ext>
            </a:extLst>
          </p:cNvPr>
          <p:cNvSpPr/>
          <p:nvPr/>
        </p:nvSpPr>
        <p:spPr>
          <a:xfrm>
            <a:off x="3769568" y="4029537"/>
            <a:ext cx="793102" cy="234553"/>
          </a:xfrm>
          <a:prstGeom prst="rect">
            <a:avLst/>
          </a:prstGeom>
          <a:solidFill>
            <a:srgbClr val="E05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space</a:t>
            </a:r>
            <a:endParaRPr lang="ko-KR" altLang="en-US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DA5EB3-25D3-4B85-9F87-1C41CFC409BC}"/>
              </a:ext>
            </a:extLst>
          </p:cNvPr>
          <p:cNvSpPr/>
          <p:nvPr/>
        </p:nvSpPr>
        <p:spPr>
          <a:xfrm>
            <a:off x="3421225" y="3687499"/>
            <a:ext cx="227044" cy="234553"/>
          </a:xfrm>
          <a:prstGeom prst="rect">
            <a:avLst/>
          </a:prstGeom>
          <a:solidFill>
            <a:srgbClr val="E05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V</a:t>
            </a:r>
            <a:endParaRPr lang="ko-KR" altLang="en-US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2E9C3-9A3B-444D-A648-67116CC844E9}"/>
              </a:ext>
            </a:extLst>
          </p:cNvPr>
          <p:cNvSpPr/>
          <p:nvPr/>
        </p:nvSpPr>
        <p:spPr>
          <a:xfrm>
            <a:off x="3258092" y="3348236"/>
            <a:ext cx="227044" cy="234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F</a:t>
            </a:r>
            <a:endParaRPr lang="ko-KR" altLang="en-US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C58974-E5D4-43FF-BA41-7F1943BA4404}"/>
              </a:ext>
            </a:extLst>
          </p:cNvPr>
          <p:cNvSpPr/>
          <p:nvPr/>
        </p:nvSpPr>
        <p:spPr>
          <a:xfrm>
            <a:off x="2917526" y="3342139"/>
            <a:ext cx="227044" cy="234553"/>
          </a:xfrm>
          <a:prstGeom prst="rect">
            <a:avLst/>
          </a:prstGeom>
          <a:solidFill>
            <a:srgbClr val="01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6661B5-5CB7-4A58-AA08-A496C9BACCE4}"/>
              </a:ext>
            </a:extLst>
          </p:cNvPr>
          <p:cNvSpPr/>
          <p:nvPr/>
        </p:nvSpPr>
        <p:spPr>
          <a:xfrm>
            <a:off x="2229230" y="3348236"/>
            <a:ext cx="227044" cy="234553"/>
          </a:xfrm>
          <a:prstGeom prst="rect">
            <a:avLst/>
          </a:prstGeom>
          <a:solidFill>
            <a:srgbClr val="01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</a:t>
            </a:r>
            <a:endParaRPr lang="ko-KR" altLang="en-US" sz="10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BA7DFD4-F804-425F-B648-827A8E4ED2F0}"/>
              </a:ext>
            </a:extLst>
          </p:cNvPr>
          <p:cNvSpPr/>
          <p:nvPr/>
        </p:nvSpPr>
        <p:spPr>
          <a:xfrm>
            <a:off x="2576960" y="3348236"/>
            <a:ext cx="227044" cy="234553"/>
          </a:xfrm>
          <a:prstGeom prst="rect">
            <a:avLst/>
          </a:prstGeom>
          <a:solidFill>
            <a:srgbClr val="01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</a:t>
            </a:r>
            <a:endParaRPr lang="ko-KR" altLang="en-US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C568DF-44A4-4469-B8C6-CB6A2675C3F3}"/>
              </a:ext>
            </a:extLst>
          </p:cNvPr>
          <p:cNvSpPr/>
          <p:nvPr/>
        </p:nvSpPr>
        <p:spPr>
          <a:xfrm>
            <a:off x="2393683" y="2996406"/>
            <a:ext cx="227044" cy="234553"/>
          </a:xfrm>
          <a:prstGeom prst="rect">
            <a:avLst/>
          </a:prstGeom>
          <a:solidFill>
            <a:srgbClr val="01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W</a:t>
            </a:r>
            <a:endParaRPr lang="ko-KR" altLang="en-US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6C2403-8670-440E-80B5-A0237F05688D}"/>
              </a:ext>
            </a:extLst>
          </p:cNvPr>
          <p:cNvSpPr/>
          <p:nvPr/>
        </p:nvSpPr>
        <p:spPr>
          <a:xfrm>
            <a:off x="3077078" y="3675224"/>
            <a:ext cx="227044" cy="234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0878710-C077-445D-8FE9-C0E216FFA07A}"/>
              </a:ext>
            </a:extLst>
          </p:cNvPr>
          <p:cNvSpPr/>
          <p:nvPr/>
        </p:nvSpPr>
        <p:spPr>
          <a:xfrm>
            <a:off x="2388782" y="3681321"/>
            <a:ext cx="227044" cy="234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Z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659200-88D0-43B5-AA98-F2A09B4B45C8}"/>
              </a:ext>
            </a:extLst>
          </p:cNvPr>
          <p:cNvSpPr/>
          <p:nvPr/>
        </p:nvSpPr>
        <p:spPr>
          <a:xfrm>
            <a:off x="2736512" y="3681321"/>
            <a:ext cx="227044" cy="234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X</a:t>
            </a:r>
            <a:endParaRPr lang="ko-KR" altLang="en-US" sz="10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44416BE-B0EC-4403-BCD8-06A0D5507A0C}"/>
              </a:ext>
            </a:extLst>
          </p:cNvPr>
          <p:cNvSpPr/>
          <p:nvPr/>
        </p:nvSpPr>
        <p:spPr>
          <a:xfrm>
            <a:off x="1610228" y="3687499"/>
            <a:ext cx="641768" cy="234553"/>
          </a:xfrm>
          <a:prstGeom prst="rect">
            <a:avLst/>
          </a:prstGeom>
          <a:solidFill>
            <a:srgbClr val="01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Shift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A5764B-4F3A-42B8-B12B-3FBF143EE489}"/>
              </a:ext>
            </a:extLst>
          </p:cNvPr>
          <p:cNvSpPr/>
          <p:nvPr/>
        </p:nvSpPr>
        <p:spPr>
          <a:xfrm>
            <a:off x="1525889" y="2311218"/>
            <a:ext cx="251396" cy="234553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61962A4-A8DD-4299-8F5E-D3E82EF01FA6}"/>
              </a:ext>
            </a:extLst>
          </p:cNvPr>
          <p:cNvSpPr/>
          <p:nvPr/>
        </p:nvSpPr>
        <p:spPr>
          <a:xfrm>
            <a:off x="1467935" y="2311218"/>
            <a:ext cx="367304" cy="23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ESC</a:t>
            </a:r>
            <a:endParaRPr lang="ko-KR" altLang="en-US" sz="6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BA26816-8278-4247-82F8-299A4DECFDAD}"/>
              </a:ext>
            </a:extLst>
          </p:cNvPr>
          <p:cNvSpPr/>
          <p:nvPr/>
        </p:nvSpPr>
        <p:spPr>
          <a:xfrm>
            <a:off x="10000323" y="2958944"/>
            <a:ext cx="272015" cy="2720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6785398-4E22-4CF2-B951-32FD2DECEBC7}"/>
              </a:ext>
            </a:extLst>
          </p:cNvPr>
          <p:cNvSpPr/>
          <p:nvPr/>
        </p:nvSpPr>
        <p:spPr>
          <a:xfrm>
            <a:off x="10350620" y="2958944"/>
            <a:ext cx="272015" cy="2720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34F8C35-1185-48B7-AD3F-84FB6E00D7B2}"/>
              </a:ext>
            </a:extLst>
          </p:cNvPr>
          <p:cNvSpPr/>
          <p:nvPr/>
        </p:nvSpPr>
        <p:spPr>
          <a:xfrm>
            <a:off x="367512" y="4852594"/>
            <a:ext cx="384478" cy="397193"/>
          </a:xfrm>
          <a:prstGeom prst="rect">
            <a:avLst/>
          </a:prstGeom>
          <a:solidFill>
            <a:srgbClr val="01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075F690-3B4C-47E1-B2E7-81D8F1E350F0}"/>
              </a:ext>
            </a:extLst>
          </p:cNvPr>
          <p:cNvSpPr/>
          <p:nvPr/>
        </p:nvSpPr>
        <p:spPr>
          <a:xfrm>
            <a:off x="889102" y="4852593"/>
            <a:ext cx="384478" cy="397193"/>
          </a:xfrm>
          <a:prstGeom prst="rect">
            <a:avLst/>
          </a:prstGeom>
          <a:solidFill>
            <a:srgbClr val="01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689634-4D61-4FE4-B986-7BF7318D0211}"/>
              </a:ext>
            </a:extLst>
          </p:cNvPr>
          <p:cNvSpPr/>
          <p:nvPr/>
        </p:nvSpPr>
        <p:spPr>
          <a:xfrm>
            <a:off x="1410692" y="4852593"/>
            <a:ext cx="384478" cy="397193"/>
          </a:xfrm>
          <a:prstGeom prst="rect">
            <a:avLst/>
          </a:prstGeom>
          <a:solidFill>
            <a:srgbClr val="01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CBCB3F-6AEC-44A1-93F9-C939D8C185E9}"/>
              </a:ext>
            </a:extLst>
          </p:cNvPr>
          <p:cNvSpPr/>
          <p:nvPr/>
        </p:nvSpPr>
        <p:spPr>
          <a:xfrm>
            <a:off x="1951388" y="4852593"/>
            <a:ext cx="384478" cy="397193"/>
          </a:xfrm>
          <a:prstGeom prst="rect">
            <a:avLst/>
          </a:prstGeom>
          <a:solidFill>
            <a:srgbClr val="01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C2AD3D-4C79-457A-8EDD-EC524E859700}"/>
              </a:ext>
            </a:extLst>
          </p:cNvPr>
          <p:cNvSpPr txBox="1"/>
          <p:nvPr/>
        </p:nvSpPr>
        <p:spPr>
          <a:xfrm>
            <a:off x="2485493" y="488045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기체 이동 및 회전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4C86B52-5D57-4624-9D77-C1320AAEBD17}"/>
              </a:ext>
            </a:extLst>
          </p:cNvPr>
          <p:cNvSpPr/>
          <p:nvPr/>
        </p:nvSpPr>
        <p:spPr>
          <a:xfrm>
            <a:off x="367512" y="5494185"/>
            <a:ext cx="1043180" cy="397193"/>
          </a:xfrm>
          <a:prstGeom prst="rect">
            <a:avLst/>
          </a:prstGeom>
          <a:solidFill>
            <a:srgbClr val="01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Shift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1C7A56-D660-4710-B1BE-7D50C076C4AB}"/>
              </a:ext>
            </a:extLst>
          </p:cNvPr>
          <p:cNvSpPr txBox="1"/>
          <p:nvPr/>
        </p:nvSpPr>
        <p:spPr>
          <a:xfrm>
            <a:off x="2485492" y="551277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부스터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34E7D5-98F0-4AE6-9690-ADCAEB52D32A}"/>
              </a:ext>
            </a:extLst>
          </p:cNvPr>
          <p:cNvSpPr/>
          <p:nvPr/>
        </p:nvSpPr>
        <p:spPr>
          <a:xfrm>
            <a:off x="1516364" y="2999358"/>
            <a:ext cx="426735" cy="234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Tab</a:t>
            </a:r>
            <a:endParaRPr lang="ko-KR" altLang="en-US" sz="10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6D762C-9320-43E7-AFD3-B2D90AF1ECE7}"/>
              </a:ext>
            </a:extLst>
          </p:cNvPr>
          <p:cNvSpPr/>
          <p:nvPr/>
        </p:nvSpPr>
        <p:spPr>
          <a:xfrm>
            <a:off x="4562670" y="4852594"/>
            <a:ext cx="384478" cy="39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DECD42-B2D6-47F5-8DAA-99C012CB8A31}"/>
              </a:ext>
            </a:extLst>
          </p:cNvPr>
          <p:cNvSpPr/>
          <p:nvPr/>
        </p:nvSpPr>
        <p:spPr>
          <a:xfrm>
            <a:off x="5103366" y="4852593"/>
            <a:ext cx="384478" cy="39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8C6352-B3CD-4FBA-B70F-D75B075E3AEC}"/>
              </a:ext>
            </a:extLst>
          </p:cNvPr>
          <p:cNvSpPr txBox="1"/>
          <p:nvPr/>
        </p:nvSpPr>
        <p:spPr>
          <a:xfrm>
            <a:off x="6178167" y="488045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무기 슬롯 변경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CFE8086-1594-4A0B-AA9A-037A958F5D0B}"/>
              </a:ext>
            </a:extLst>
          </p:cNvPr>
          <p:cNvSpPr/>
          <p:nvPr/>
        </p:nvSpPr>
        <p:spPr>
          <a:xfrm>
            <a:off x="3078398" y="3001645"/>
            <a:ext cx="227044" cy="234553"/>
          </a:xfrm>
          <a:prstGeom prst="rect">
            <a:avLst/>
          </a:prstGeom>
          <a:solidFill>
            <a:srgbClr val="E05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R</a:t>
            </a:r>
            <a:endParaRPr lang="ko-KR" altLang="en-US" sz="1000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3ED8936-2552-4E3D-BE73-8BF3FCA092AC}"/>
              </a:ext>
            </a:extLst>
          </p:cNvPr>
          <p:cNvSpPr/>
          <p:nvPr/>
        </p:nvSpPr>
        <p:spPr>
          <a:xfrm>
            <a:off x="2047479" y="2997310"/>
            <a:ext cx="227044" cy="234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Q</a:t>
            </a:r>
            <a:endParaRPr lang="ko-KR" altLang="en-US" sz="1000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4407807-654C-441A-86F2-AC52E5872B4D}"/>
              </a:ext>
            </a:extLst>
          </p:cNvPr>
          <p:cNvSpPr/>
          <p:nvPr/>
        </p:nvSpPr>
        <p:spPr>
          <a:xfrm>
            <a:off x="4562670" y="5466325"/>
            <a:ext cx="384478" cy="39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</a:t>
            </a:r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F9F10D-7DCE-4C14-AD5C-F535635AAAD9}"/>
              </a:ext>
            </a:extLst>
          </p:cNvPr>
          <p:cNvSpPr/>
          <p:nvPr/>
        </p:nvSpPr>
        <p:spPr>
          <a:xfrm>
            <a:off x="5103366" y="5466324"/>
            <a:ext cx="384478" cy="39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76A51B-2310-4B34-928A-A7084AB53D94}"/>
              </a:ext>
            </a:extLst>
          </p:cNvPr>
          <p:cNvSpPr txBox="1"/>
          <p:nvPr/>
        </p:nvSpPr>
        <p:spPr>
          <a:xfrm>
            <a:off x="6178167" y="5494185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 변경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3A9CB7A-1DE7-42A9-9108-6B4DB2C5B508}"/>
              </a:ext>
            </a:extLst>
          </p:cNvPr>
          <p:cNvSpPr/>
          <p:nvPr/>
        </p:nvSpPr>
        <p:spPr>
          <a:xfrm>
            <a:off x="4562670" y="6083289"/>
            <a:ext cx="384478" cy="39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1A42A8-2458-4F4F-9D1B-7428A8DB5CD8}"/>
              </a:ext>
            </a:extLst>
          </p:cNvPr>
          <p:cNvSpPr txBox="1"/>
          <p:nvPr/>
        </p:nvSpPr>
        <p:spPr>
          <a:xfrm>
            <a:off x="6178167" y="611114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체인샷</a:t>
            </a:r>
            <a:r>
              <a:rPr lang="ko-KR" altLang="en-US" dirty="0"/>
              <a:t> </a:t>
            </a:r>
            <a:r>
              <a:rPr lang="ko-KR" altLang="en-US" dirty="0" err="1"/>
              <a:t>토글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82504A3-FA33-43A2-971D-1A19C9BCBFC0}"/>
              </a:ext>
            </a:extLst>
          </p:cNvPr>
          <p:cNvSpPr/>
          <p:nvPr/>
        </p:nvSpPr>
        <p:spPr>
          <a:xfrm>
            <a:off x="8028775" y="6139053"/>
            <a:ext cx="384478" cy="3971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C427983-6BB2-4D45-B1DA-239FC1778584}"/>
              </a:ext>
            </a:extLst>
          </p:cNvPr>
          <p:cNvSpPr/>
          <p:nvPr/>
        </p:nvSpPr>
        <p:spPr>
          <a:xfrm>
            <a:off x="8581423" y="6131167"/>
            <a:ext cx="384478" cy="3971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6EB297-EBAF-4116-A1DB-AE903239B042}"/>
              </a:ext>
            </a:extLst>
          </p:cNvPr>
          <p:cNvSpPr txBox="1"/>
          <p:nvPr/>
        </p:nvSpPr>
        <p:spPr>
          <a:xfrm>
            <a:off x="10146756" y="616691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가변 시 수직 이동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AD6BCD-4296-4FD3-A2E4-09BA888B3F67}"/>
              </a:ext>
            </a:extLst>
          </p:cNvPr>
          <p:cNvSpPr/>
          <p:nvPr/>
        </p:nvSpPr>
        <p:spPr>
          <a:xfrm>
            <a:off x="8011752" y="5519972"/>
            <a:ext cx="1444682" cy="3971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835389-75A5-4F44-B66B-DA7D61344938}"/>
              </a:ext>
            </a:extLst>
          </p:cNvPr>
          <p:cNvSpPr txBox="1"/>
          <p:nvPr/>
        </p:nvSpPr>
        <p:spPr>
          <a:xfrm>
            <a:off x="10129732" y="553856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가변 시스템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B1A2A87-ED99-4215-87B4-8CEB1768A2E3}"/>
              </a:ext>
            </a:extLst>
          </p:cNvPr>
          <p:cNvSpPr/>
          <p:nvPr/>
        </p:nvSpPr>
        <p:spPr>
          <a:xfrm>
            <a:off x="352843" y="6200997"/>
            <a:ext cx="1043180" cy="39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Tab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3DABC1C-A162-4D51-8759-ADE3CBE8DAD3}"/>
              </a:ext>
            </a:extLst>
          </p:cNvPr>
          <p:cNvSpPr txBox="1"/>
          <p:nvPr/>
        </p:nvSpPr>
        <p:spPr>
          <a:xfrm>
            <a:off x="2470823" y="621958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플레어</a:t>
            </a:r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1737F8C-9F02-4774-8222-09B63BA55395}"/>
              </a:ext>
            </a:extLst>
          </p:cNvPr>
          <p:cNvSpPr txBox="1"/>
          <p:nvPr/>
        </p:nvSpPr>
        <p:spPr>
          <a:xfrm>
            <a:off x="10145579" y="4856788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무기 사격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941AC6-BB83-4CAD-B42B-0DFB7BF665C2}"/>
              </a:ext>
            </a:extLst>
          </p:cNvPr>
          <p:cNvSpPr/>
          <p:nvPr/>
        </p:nvSpPr>
        <p:spPr>
          <a:xfrm>
            <a:off x="8011752" y="4856788"/>
            <a:ext cx="369332" cy="3693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F3D65008-C8B1-437E-BCA2-CAEFEEA5E2CC}"/>
              </a:ext>
            </a:extLst>
          </p:cNvPr>
          <p:cNvSpPr/>
          <p:nvPr/>
        </p:nvSpPr>
        <p:spPr>
          <a:xfrm>
            <a:off x="8588996" y="4845083"/>
            <a:ext cx="369332" cy="3693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CB93397-8FD9-4B40-8F24-5DB9D97DD7BC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C345352-8FFF-473A-8368-119376F06CCA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4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938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24556"/>
            <a:ext cx="9905998" cy="1905000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Part 4. </a:t>
            </a:r>
            <a:r>
              <a:rPr lang="ko-KR" altLang="en-US" dirty="0">
                <a:solidFill>
                  <a:srgbClr val="00B0F0"/>
                </a:solidFill>
                <a:cs typeface="Arial"/>
              </a:rPr>
              <a:t>게임 시스템</a:t>
            </a:r>
            <a:endParaRPr lang="ko-KR" altLang="en-US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249E96-0591-415B-B1D5-DA28AFF68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r="3083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89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BC5E8B-FF1B-46C0-A73D-5146A1C2D697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76A96-4407-40A9-9786-BAEED64A9708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5</a:t>
            </a:r>
            <a:endParaRPr lang="ko-KR" altLang="en-US" sz="1600" dirty="0">
              <a:latin typeface="+mj-lt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00ED5FF2-68E2-4F31-B6EF-3157942AA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831883"/>
              </p:ext>
            </p:extLst>
          </p:nvPr>
        </p:nvGraphicFramePr>
        <p:xfrm>
          <a:off x="1141413" y="2309491"/>
          <a:ext cx="9906000" cy="406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41809542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21302919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80594634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103686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39154898"/>
                    </a:ext>
                  </a:extLst>
                </a:gridCol>
              </a:tblGrid>
              <a:tr h="677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lt"/>
                          <a:ea typeface="배달의민족 도현" panose="020B0600000101010101" pitchFamily="50" charset="-127"/>
                        </a:rPr>
                        <a:t>플레이어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+mn-lt"/>
                          <a:ea typeface="배달의민족 도현" panose="020B0600000101010101" pitchFamily="50" charset="-127"/>
                        </a:rPr>
                        <a:t>NPC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+mn-lt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lt"/>
                          <a:ea typeface="배달의민족 도현" panose="020B0600000101010101" pitchFamily="50" charset="-127"/>
                        </a:rPr>
                        <a:t>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lt"/>
                          <a:ea typeface="배달의민족 도현" panose="020B0600000101010101" pitchFamily="50" charset="-127"/>
                        </a:rPr>
                        <a:t>가변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+mn-lt"/>
                          <a:ea typeface="배달의민족 도현" panose="020B0600000101010101" pitchFamily="50" charset="-127"/>
                        </a:rPr>
                        <a:t>게임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32492"/>
                  </a:ext>
                </a:extLst>
              </a:tr>
              <a:tr h="677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+mn-lt"/>
                          <a:ea typeface="+mn-ea"/>
                        </a:rPr>
                        <a:t>함급</a:t>
                      </a:r>
                      <a:endParaRPr lang="ko-KR" altLang="en-US" sz="16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에너지 탄환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+mn-lt"/>
                          <a:ea typeface="+mn-ea"/>
                        </a:rPr>
                        <a:t>인트로</a:t>
                      </a:r>
                      <a:endParaRPr lang="ko-KR" altLang="en-US" sz="16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357750"/>
                  </a:ext>
                </a:extLst>
              </a:tr>
              <a:tr h="677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사격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구조물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미사일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사격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메인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436721"/>
                  </a:ext>
                </a:extLst>
              </a:tr>
              <a:tr h="677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+mn-lt"/>
                          <a:ea typeface="+mn-ea"/>
                        </a:rPr>
                        <a:t>스탯</a:t>
                      </a:r>
                      <a:endParaRPr lang="ko-KR" altLang="en-US" sz="16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무장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실탄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무장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스테이지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930514"/>
                  </a:ext>
                </a:extLst>
              </a:tr>
              <a:tr h="677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회피 </a:t>
                      </a:r>
                      <a:r>
                        <a:rPr lang="en-US" altLang="ko-KR" sz="1600" b="0" dirty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600" b="0" dirty="0" err="1">
                          <a:latin typeface="+mn-lt"/>
                          <a:ea typeface="+mn-ea"/>
                        </a:rPr>
                        <a:t>플레어</a:t>
                      </a:r>
                      <a:endParaRPr lang="ko-KR" altLang="en-US" sz="16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+mn-ea"/>
                        </a:rPr>
                        <a:t>AI</a:t>
                      </a:r>
                      <a:endParaRPr lang="ko-KR" altLang="en-US" sz="16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가변 무장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회피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303048"/>
                  </a:ext>
                </a:extLst>
              </a:tr>
              <a:tr h="677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업그레이드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+mn-ea"/>
                        </a:rPr>
                        <a:t>Veterancy</a:t>
                      </a:r>
                      <a:endParaRPr lang="ko-KR" altLang="en-US" sz="16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특수 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게이지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lt"/>
                          <a:ea typeface="+mn-ea"/>
                        </a:rPr>
                        <a:t>나가기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28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591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BC5E8B-FF1B-46C0-A73D-5146A1C2D697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76A96-4407-40A9-9786-BAEED64A9708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5</a:t>
            </a:r>
            <a:endParaRPr lang="ko-KR" altLang="en-US" sz="1600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7401F-0273-40D4-A2D7-CF56727DC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게임 시스템 기획서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03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688" y="2458243"/>
            <a:ext cx="4143374" cy="1905000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Part 6. </a:t>
            </a:r>
            <a:r>
              <a:rPr lang="ko-KR" altLang="en-US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시스템</a:t>
            </a:r>
            <a:r>
              <a:rPr lang="ko-KR" altLang="en-US" dirty="0">
                <a:solidFill>
                  <a:srgbClr val="00B0F0"/>
                </a:solidFill>
                <a:cs typeface="Arial"/>
              </a:rPr>
              <a:t> 흐름</a:t>
            </a:r>
            <a:endParaRPr lang="ko-KR" altLang="en-US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A63A6C-7851-4036-A254-025A0AEDB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4" t="-533" r="27360"/>
          <a:stretch/>
        </p:blipFill>
        <p:spPr>
          <a:xfrm>
            <a:off x="0" y="-36513"/>
            <a:ext cx="6096000" cy="6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9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문서 이력</a:t>
            </a:r>
            <a:endParaRPr dirty="0">
              <a:solidFill>
                <a:srgbClr val="00B0F0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BAB6EA9-A430-4AAF-BE90-6F4AE72E8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303290"/>
              </p:ext>
            </p:extLst>
          </p:nvPr>
        </p:nvGraphicFramePr>
        <p:xfrm>
          <a:off x="1716833" y="2164702"/>
          <a:ext cx="8607332" cy="38697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51833">
                  <a:extLst>
                    <a:ext uri="{9D8B030D-6E8A-4147-A177-3AD203B41FA5}">
                      <a16:colId xmlns:a16="http://schemas.microsoft.com/office/drawing/2014/main" val="95701684"/>
                    </a:ext>
                  </a:extLst>
                </a:gridCol>
                <a:gridCol w="2151833">
                  <a:extLst>
                    <a:ext uri="{9D8B030D-6E8A-4147-A177-3AD203B41FA5}">
                      <a16:colId xmlns:a16="http://schemas.microsoft.com/office/drawing/2014/main" val="1076944763"/>
                    </a:ext>
                  </a:extLst>
                </a:gridCol>
                <a:gridCol w="2151833">
                  <a:extLst>
                    <a:ext uri="{9D8B030D-6E8A-4147-A177-3AD203B41FA5}">
                      <a16:colId xmlns:a16="http://schemas.microsoft.com/office/drawing/2014/main" val="836415367"/>
                    </a:ext>
                  </a:extLst>
                </a:gridCol>
                <a:gridCol w="2151833">
                  <a:extLst>
                    <a:ext uri="{9D8B030D-6E8A-4147-A177-3AD203B41FA5}">
                      <a16:colId xmlns:a16="http://schemas.microsoft.com/office/drawing/2014/main" val="1162627954"/>
                    </a:ext>
                  </a:extLst>
                </a:gridCol>
              </a:tblGrid>
              <a:tr h="483726">
                <a:tc>
                  <a:txBody>
                    <a:bodyPr/>
                    <a:lstStyle>
                      <a:lvl1pPr marL="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u="none" strike="noStrike" cap="none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sym typeface="Century Gothic"/>
                        </a:rPr>
                        <a:t>버전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u="none" strike="noStrike" cap="none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sym typeface="Century Gothic"/>
                        </a:rPr>
                        <a:t>작성자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u="none" strike="noStrike" cap="none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sym typeface="Century Gothic"/>
                        </a:rPr>
                        <a:t>수정일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u="none" strike="noStrike" cap="none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sym typeface="Century Gothic"/>
                        </a:rPr>
                        <a:t>수정 내역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1450" marR="91450" marT="45725" marB="45725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42308"/>
                  </a:ext>
                </a:extLst>
              </a:tr>
              <a:tr h="483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V0.01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최봉근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2022-01-03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초안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882786"/>
                  </a:ext>
                </a:extLst>
              </a:tr>
              <a:tr h="483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V0.02</a:t>
                      </a:r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최봉근</a:t>
                      </a:r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2022-01-04</a:t>
                      </a:r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양식</a:t>
                      </a:r>
                      <a:r>
                        <a:rPr lang="en-US" altLang="ko-KR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정립 및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191023"/>
                  </a:ext>
                </a:extLst>
              </a:tr>
              <a:tr h="48371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517041"/>
                  </a:ext>
                </a:extLst>
              </a:tr>
              <a:tr h="48371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663294"/>
                  </a:ext>
                </a:extLst>
              </a:tr>
              <a:tr h="48371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715274"/>
                  </a:ext>
                </a:extLst>
              </a:tr>
              <a:tr h="48371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838841"/>
                  </a:ext>
                </a:extLst>
              </a:tr>
              <a:tr h="48371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0687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ko-KR" altLang="en-US" dirty="0">
                <a:cs typeface="Arial"/>
              </a:rPr>
              <a:t>게임의 흐름</a:t>
            </a:r>
          </a:p>
        </p:txBody>
      </p:sp>
      <p:sp>
        <p:nvSpPr>
          <p:cNvPr id="7" name="순서도: 준비 6">
            <a:extLst>
              <a:ext uri="{FF2B5EF4-FFF2-40B4-BE49-F238E27FC236}">
                <a16:creationId xmlns:a16="http://schemas.microsoft.com/office/drawing/2014/main" id="{FC556B80-04AB-4CD8-8401-357B905E91DD}"/>
              </a:ext>
            </a:extLst>
          </p:cNvPr>
          <p:cNvSpPr/>
          <p:nvPr/>
        </p:nvSpPr>
        <p:spPr>
          <a:xfrm>
            <a:off x="1141413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배달의민족 도현" panose="020B0600000101010101" pitchFamily="50" charset="-127"/>
                <a:cs typeface="Arial"/>
              </a:rPr>
              <a:t>실행</a:t>
            </a:r>
          </a:p>
        </p:txBody>
      </p:sp>
      <p:sp>
        <p:nvSpPr>
          <p:cNvPr id="10" name="순서도: 준비 9">
            <a:extLst>
              <a:ext uri="{FF2B5EF4-FFF2-40B4-BE49-F238E27FC236}">
                <a16:creationId xmlns:a16="http://schemas.microsoft.com/office/drawing/2014/main" id="{6262959B-EFF3-4FCC-BDE3-8B3CD6C7F35C}"/>
              </a:ext>
            </a:extLst>
          </p:cNvPr>
          <p:cNvSpPr/>
          <p:nvPr/>
        </p:nvSpPr>
        <p:spPr>
          <a:xfrm>
            <a:off x="4056587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배달의민족 도현" panose="020B0600000101010101" pitchFamily="50" charset="-127"/>
                <a:cs typeface="Arial"/>
              </a:rPr>
              <a:t>메인 화면</a:t>
            </a:r>
          </a:p>
        </p:txBody>
      </p:sp>
      <p:sp>
        <p:nvSpPr>
          <p:cNvPr id="11" name="순서도: 준비 10">
            <a:extLst>
              <a:ext uri="{FF2B5EF4-FFF2-40B4-BE49-F238E27FC236}">
                <a16:creationId xmlns:a16="http://schemas.microsoft.com/office/drawing/2014/main" id="{FE9D7241-7D4C-4BA5-9AF6-2A330A400F5B}"/>
              </a:ext>
            </a:extLst>
          </p:cNvPr>
          <p:cNvSpPr/>
          <p:nvPr/>
        </p:nvSpPr>
        <p:spPr>
          <a:xfrm>
            <a:off x="6971761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 err="1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배달의민족 도현" panose="020B0600000101010101" pitchFamily="50" charset="-127"/>
                <a:cs typeface="Arial"/>
              </a:rPr>
              <a:t>스테</a:t>
            </a:r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배달의민족 도현" panose="020B0600000101010101" pitchFamily="50" charset="-127"/>
                <a:cs typeface="Arial"/>
              </a:rPr>
              <a:t> 이지</a:t>
            </a:r>
          </a:p>
        </p:txBody>
      </p:sp>
      <p:sp>
        <p:nvSpPr>
          <p:cNvPr id="12" name="순서도: 준비 11">
            <a:extLst>
              <a:ext uri="{FF2B5EF4-FFF2-40B4-BE49-F238E27FC236}">
                <a16:creationId xmlns:a16="http://schemas.microsoft.com/office/drawing/2014/main" id="{DD0C5018-A999-4573-8522-86AC8A519260}"/>
              </a:ext>
            </a:extLst>
          </p:cNvPr>
          <p:cNvSpPr/>
          <p:nvPr/>
        </p:nvSpPr>
        <p:spPr>
          <a:xfrm>
            <a:off x="9886935" y="3047111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배달의민족 도현" panose="020B0600000101010101" pitchFamily="50" charset="-127"/>
                <a:cs typeface="Arial"/>
              </a:rPr>
              <a:t>플레이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2F50499-3821-4085-9EF2-1087E00FF962}"/>
              </a:ext>
            </a:extLst>
          </p:cNvPr>
          <p:cNvSpPr/>
          <p:nvPr/>
        </p:nvSpPr>
        <p:spPr>
          <a:xfrm>
            <a:off x="2729658" y="3360267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C4B2C53-AB09-4861-8183-20447984D10F}"/>
              </a:ext>
            </a:extLst>
          </p:cNvPr>
          <p:cNvSpPr/>
          <p:nvPr/>
        </p:nvSpPr>
        <p:spPr>
          <a:xfrm>
            <a:off x="5644832" y="3167240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1D9198C-1717-483A-A25F-7B428E62D364}"/>
              </a:ext>
            </a:extLst>
          </p:cNvPr>
          <p:cNvSpPr/>
          <p:nvPr/>
        </p:nvSpPr>
        <p:spPr>
          <a:xfrm rot="10800000">
            <a:off x="5644832" y="3557117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준비 14">
            <a:extLst>
              <a:ext uri="{FF2B5EF4-FFF2-40B4-BE49-F238E27FC236}">
                <a16:creationId xmlns:a16="http://schemas.microsoft.com/office/drawing/2014/main" id="{AA33D8D3-911F-46E0-9950-A8A48D246D3D}"/>
              </a:ext>
            </a:extLst>
          </p:cNvPr>
          <p:cNvSpPr/>
          <p:nvPr/>
        </p:nvSpPr>
        <p:spPr>
          <a:xfrm>
            <a:off x="4056587" y="455167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나가기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303A8F2-FCA8-41A4-9E5F-AECC6D9015A5}"/>
              </a:ext>
            </a:extLst>
          </p:cNvPr>
          <p:cNvSpPr/>
          <p:nvPr/>
        </p:nvSpPr>
        <p:spPr>
          <a:xfrm>
            <a:off x="8560006" y="3180880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E2ACB34-7FED-400A-BCFC-75A1798F55A6}"/>
              </a:ext>
            </a:extLst>
          </p:cNvPr>
          <p:cNvSpPr/>
          <p:nvPr/>
        </p:nvSpPr>
        <p:spPr>
          <a:xfrm rot="10800000">
            <a:off x="8560006" y="3570757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준비 19">
            <a:extLst>
              <a:ext uri="{FF2B5EF4-FFF2-40B4-BE49-F238E27FC236}">
                <a16:creationId xmlns:a16="http://schemas.microsoft.com/office/drawing/2014/main" id="{24B4C54A-C48F-4F0B-82D9-127195720B2F}"/>
              </a:ext>
            </a:extLst>
          </p:cNvPr>
          <p:cNvSpPr/>
          <p:nvPr/>
        </p:nvSpPr>
        <p:spPr>
          <a:xfrm>
            <a:off x="4056587" y="1469526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설정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05A020-AA25-4331-9636-E71C41885B90}"/>
              </a:ext>
            </a:extLst>
          </p:cNvPr>
          <p:cNvGrpSpPr/>
          <p:nvPr/>
        </p:nvGrpSpPr>
        <p:grpSpPr>
          <a:xfrm rot="5400000">
            <a:off x="4523229" y="2376921"/>
            <a:ext cx="515505" cy="600367"/>
            <a:chOff x="4197032" y="4234040"/>
            <a:chExt cx="1187476" cy="600367"/>
          </a:xfrm>
        </p:grpSpPr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7A45F5CC-65EA-4DEF-8DDA-2988FF025FC8}"/>
                </a:ext>
              </a:extLst>
            </p:cNvPr>
            <p:cNvSpPr/>
            <p:nvPr/>
          </p:nvSpPr>
          <p:spPr>
            <a:xfrm>
              <a:off x="4197032" y="4234040"/>
              <a:ext cx="1187476" cy="21049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D96ABA77-90C9-4500-93E8-A1E1B315C216}"/>
                </a:ext>
              </a:extLst>
            </p:cNvPr>
            <p:cNvSpPr/>
            <p:nvPr/>
          </p:nvSpPr>
          <p:spPr>
            <a:xfrm rot="10800000">
              <a:off x="4197032" y="4623917"/>
              <a:ext cx="1187476" cy="21049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728C00-E241-4938-B4B3-A50B3B17E965}"/>
              </a:ext>
            </a:extLst>
          </p:cNvPr>
          <p:cNvGrpSpPr/>
          <p:nvPr/>
        </p:nvGrpSpPr>
        <p:grpSpPr>
          <a:xfrm rot="5400000">
            <a:off x="4523230" y="3884155"/>
            <a:ext cx="515505" cy="600367"/>
            <a:chOff x="4197032" y="4234040"/>
            <a:chExt cx="1187476" cy="600367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0A168B81-555D-4587-B8F6-7D4390D10B37}"/>
                </a:ext>
              </a:extLst>
            </p:cNvPr>
            <p:cNvSpPr/>
            <p:nvPr/>
          </p:nvSpPr>
          <p:spPr>
            <a:xfrm>
              <a:off x="4197032" y="4234040"/>
              <a:ext cx="1187476" cy="21049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132254FE-3D2E-44C0-B9FA-DCB9A1636471}"/>
                </a:ext>
              </a:extLst>
            </p:cNvPr>
            <p:cNvSpPr/>
            <p:nvPr/>
          </p:nvSpPr>
          <p:spPr>
            <a:xfrm rot="10800000">
              <a:off x="4197032" y="4623917"/>
              <a:ext cx="1187476" cy="21049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27CA4C-529B-409A-930C-6EDA71583194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959DA1-5F66-4D89-85DA-1412CD6D9056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6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8175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ko-KR" altLang="en-US" dirty="0">
                <a:cs typeface="Arial"/>
              </a:rPr>
              <a:t>스테이지의 흐름</a:t>
            </a:r>
          </a:p>
        </p:txBody>
      </p:sp>
      <p:sp>
        <p:nvSpPr>
          <p:cNvPr id="7" name="순서도: 준비 6">
            <a:extLst>
              <a:ext uri="{FF2B5EF4-FFF2-40B4-BE49-F238E27FC236}">
                <a16:creationId xmlns:a16="http://schemas.microsoft.com/office/drawing/2014/main" id="{FC556B80-04AB-4CD8-8401-357B905E91DD}"/>
              </a:ext>
            </a:extLst>
          </p:cNvPr>
          <p:cNvSpPr/>
          <p:nvPr/>
        </p:nvSpPr>
        <p:spPr>
          <a:xfrm>
            <a:off x="1141413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임무 확인</a:t>
            </a:r>
          </a:p>
        </p:txBody>
      </p:sp>
      <p:sp>
        <p:nvSpPr>
          <p:cNvPr id="10" name="순서도: 준비 9">
            <a:extLst>
              <a:ext uri="{FF2B5EF4-FFF2-40B4-BE49-F238E27FC236}">
                <a16:creationId xmlns:a16="http://schemas.microsoft.com/office/drawing/2014/main" id="{6262959B-EFF3-4FCC-BDE3-8B3CD6C7F35C}"/>
              </a:ext>
            </a:extLst>
          </p:cNvPr>
          <p:cNvSpPr/>
          <p:nvPr/>
        </p:nvSpPr>
        <p:spPr>
          <a:xfrm>
            <a:off x="4056587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임무 수행</a:t>
            </a:r>
          </a:p>
        </p:txBody>
      </p:sp>
      <p:sp>
        <p:nvSpPr>
          <p:cNvPr id="11" name="순서도: 준비 10">
            <a:extLst>
              <a:ext uri="{FF2B5EF4-FFF2-40B4-BE49-F238E27FC236}">
                <a16:creationId xmlns:a16="http://schemas.microsoft.com/office/drawing/2014/main" id="{FE9D7241-7D4C-4BA5-9AF6-2A330A400F5B}"/>
              </a:ext>
            </a:extLst>
          </p:cNvPr>
          <p:cNvSpPr/>
          <p:nvPr/>
        </p:nvSpPr>
        <p:spPr>
          <a:xfrm>
            <a:off x="6971761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전투</a:t>
            </a:r>
          </a:p>
        </p:txBody>
      </p:sp>
      <p:sp>
        <p:nvSpPr>
          <p:cNvPr id="12" name="순서도: 준비 11">
            <a:extLst>
              <a:ext uri="{FF2B5EF4-FFF2-40B4-BE49-F238E27FC236}">
                <a16:creationId xmlns:a16="http://schemas.microsoft.com/office/drawing/2014/main" id="{DD0C5018-A999-4573-8522-86AC8A519260}"/>
              </a:ext>
            </a:extLst>
          </p:cNvPr>
          <p:cNvSpPr/>
          <p:nvPr/>
        </p:nvSpPr>
        <p:spPr>
          <a:xfrm>
            <a:off x="9886935" y="3047111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임무 성공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2F50499-3821-4085-9EF2-1087E00FF962}"/>
              </a:ext>
            </a:extLst>
          </p:cNvPr>
          <p:cNvSpPr/>
          <p:nvPr/>
        </p:nvSpPr>
        <p:spPr>
          <a:xfrm>
            <a:off x="2729658" y="3360267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C4B2C53-AB09-4861-8183-20447984D10F}"/>
              </a:ext>
            </a:extLst>
          </p:cNvPr>
          <p:cNvSpPr/>
          <p:nvPr/>
        </p:nvSpPr>
        <p:spPr>
          <a:xfrm>
            <a:off x="5644832" y="3360268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BA1E96A-5CE9-48EF-B462-5796FB8436C5}"/>
              </a:ext>
            </a:extLst>
          </p:cNvPr>
          <p:cNvSpPr/>
          <p:nvPr/>
        </p:nvSpPr>
        <p:spPr>
          <a:xfrm>
            <a:off x="8560006" y="3360268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U자형 13">
            <a:extLst>
              <a:ext uri="{FF2B5EF4-FFF2-40B4-BE49-F238E27FC236}">
                <a16:creationId xmlns:a16="http://schemas.microsoft.com/office/drawing/2014/main" id="{46C11275-AE10-4D5D-B918-60934DD34EB2}"/>
              </a:ext>
            </a:extLst>
          </p:cNvPr>
          <p:cNvSpPr/>
          <p:nvPr/>
        </p:nvSpPr>
        <p:spPr>
          <a:xfrm rot="10800000" flipV="1">
            <a:off x="1678009" y="2334896"/>
            <a:ext cx="6028845" cy="578766"/>
          </a:xfrm>
          <a:prstGeom prst="uturnArrow">
            <a:avLst>
              <a:gd name="adj1" fmla="val 20652"/>
              <a:gd name="adj2" fmla="val 25000"/>
              <a:gd name="adj3" fmla="val 25000"/>
              <a:gd name="adj4" fmla="val 0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준비 14">
            <a:extLst>
              <a:ext uri="{FF2B5EF4-FFF2-40B4-BE49-F238E27FC236}">
                <a16:creationId xmlns:a16="http://schemas.microsoft.com/office/drawing/2014/main" id="{1C525885-341C-4FF5-8097-6791679E7CF9}"/>
              </a:ext>
            </a:extLst>
          </p:cNvPr>
          <p:cNvSpPr/>
          <p:nvPr/>
        </p:nvSpPr>
        <p:spPr>
          <a:xfrm>
            <a:off x="6971760" y="4638959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임무 실패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59920D8-6287-4ABA-86FE-1906848C71A3}"/>
              </a:ext>
            </a:extLst>
          </p:cNvPr>
          <p:cNvSpPr/>
          <p:nvPr/>
        </p:nvSpPr>
        <p:spPr>
          <a:xfrm rot="5400000">
            <a:off x="7402340" y="4169859"/>
            <a:ext cx="609028" cy="1831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748A97-3B8F-41DC-A18F-20F5002B687E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7A825E-A41A-4F23-849C-40180EEC6197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6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882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ko-KR" altLang="en-US" dirty="0">
                <a:cs typeface="Arial"/>
              </a:rPr>
              <a:t>플레이어</a:t>
            </a:r>
          </a:p>
        </p:txBody>
      </p:sp>
      <p:sp>
        <p:nvSpPr>
          <p:cNvPr id="7" name="순서도: 준비 6">
            <a:extLst>
              <a:ext uri="{FF2B5EF4-FFF2-40B4-BE49-F238E27FC236}">
                <a16:creationId xmlns:a16="http://schemas.microsoft.com/office/drawing/2014/main" id="{FC556B80-04AB-4CD8-8401-357B905E91DD}"/>
              </a:ext>
            </a:extLst>
          </p:cNvPr>
          <p:cNvSpPr/>
          <p:nvPr/>
        </p:nvSpPr>
        <p:spPr>
          <a:xfrm>
            <a:off x="1141413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임무 확인</a:t>
            </a:r>
          </a:p>
        </p:txBody>
      </p:sp>
      <p:sp>
        <p:nvSpPr>
          <p:cNvPr id="10" name="순서도: 준비 9">
            <a:extLst>
              <a:ext uri="{FF2B5EF4-FFF2-40B4-BE49-F238E27FC236}">
                <a16:creationId xmlns:a16="http://schemas.microsoft.com/office/drawing/2014/main" id="{6262959B-EFF3-4FCC-BDE3-8B3CD6C7F35C}"/>
              </a:ext>
            </a:extLst>
          </p:cNvPr>
          <p:cNvSpPr/>
          <p:nvPr/>
        </p:nvSpPr>
        <p:spPr>
          <a:xfrm>
            <a:off x="4056587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판단</a:t>
            </a:r>
          </a:p>
        </p:txBody>
      </p:sp>
      <p:sp>
        <p:nvSpPr>
          <p:cNvPr id="11" name="순서도: 준비 10">
            <a:extLst>
              <a:ext uri="{FF2B5EF4-FFF2-40B4-BE49-F238E27FC236}">
                <a16:creationId xmlns:a16="http://schemas.microsoft.com/office/drawing/2014/main" id="{FE9D7241-7D4C-4BA5-9AF6-2A330A400F5B}"/>
              </a:ext>
            </a:extLst>
          </p:cNvPr>
          <p:cNvSpPr/>
          <p:nvPr/>
        </p:nvSpPr>
        <p:spPr>
          <a:xfrm>
            <a:off x="6971761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행동</a:t>
            </a:r>
            <a:endParaRPr lang="en-US" altLang="ko-KR" cap="all" dirty="0">
              <a:ln w="3175" cmpd="sng">
                <a:noFill/>
              </a:ln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sp>
        <p:nvSpPr>
          <p:cNvPr id="12" name="순서도: 준비 11">
            <a:extLst>
              <a:ext uri="{FF2B5EF4-FFF2-40B4-BE49-F238E27FC236}">
                <a16:creationId xmlns:a16="http://schemas.microsoft.com/office/drawing/2014/main" id="{DD0C5018-A999-4573-8522-86AC8A519260}"/>
              </a:ext>
            </a:extLst>
          </p:cNvPr>
          <p:cNvSpPr/>
          <p:nvPr/>
        </p:nvSpPr>
        <p:spPr>
          <a:xfrm>
            <a:off x="9886935" y="3047111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클리어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2F50499-3821-4085-9EF2-1087E00FF962}"/>
              </a:ext>
            </a:extLst>
          </p:cNvPr>
          <p:cNvSpPr/>
          <p:nvPr/>
        </p:nvSpPr>
        <p:spPr>
          <a:xfrm>
            <a:off x="2729658" y="3360267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C4B2C53-AB09-4861-8183-20447984D10F}"/>
              </a:ext>
            </a:extLst>
          </p:cNvPr>
          <p:cNvSpPr/>
          <p:nvPr/>
        </p:nvSpPr>
        <p:spPr>
          <a:xfrm>
            <a:off x="5644832" y="3360268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BA1E96A-5CE9-48EF-B462-5796FB8436C5}"/>
              </a:ext>
            </a:extLst>
          </p:cNvPr>
          <p:cNvSpPr/>
          <p:nvPr/>
        </p:nvSpPr>
        <p:spPr>
          <a:xfrm>
            <a:off x="8560006" y="3360268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U자형 12">
            <a:extLst>
              <a:ext uri="{FF2B5EF4-FFF2-40B4-BE49-F238E27FC236}">
                <a16:creationId xmlns:a16="http://schemas.microsoft.com/office/drawing/2014/main" id="{61F1FCF4-3F6E-4F83-AF62-060BA8426C20}"/>
              </a:ext>
            </a:extLst>
          </p:cNvPr>
          <p:cNvSpPr/>
          <p:nvPr/>
        </p:nvSpPr>
        <p:spPr>
          <a:xfrm rot="10800000" flipV="1">
            <a:off x="1678009" y="2334896"/>
            <a:ext cx="6028845" cy="578766"/>
          </a:xfrm>
          <a:prstGeom prst="uturnArrow">
            <a:avLst>
              <a:gd name="adj1" fmla="val 20652"/>
              <a:gd name="adj2" fmla="val 25000"/>
              <a:gd name="adj3" fmla="val 25000"/>
              <a:gd name="adj4" fmla="val 0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495570-1BEA-4366-B1BC-467E06A32513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0B30D-A948-419D-829E-9BE5EBB6E3EC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6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860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 dirty="0">
                <a:cs typeface="Arial"/>
              </a:rPr>
              <a:t>NPC</a:t>
            </a:r>
            <a:r>
              <a:rPr lang="ko-KR" altLang="en-US" dirty="0">
                <a:cs typeface="Arial"/>
              </a:rPr>
              <a:t> </a:t>
            </a:r>
            <a:r>
              <a:rPr lang="en-US" altLang="ko-KR" dirty="0">
                <a:cs typeface="Arial"/>
              </a:rPr>
              <a:t>AI </a:t>
            </a:r>
            <a:r>
              <a:rPr lang="ko-KR" altLang="en-US" dirty="0">
                <a:cs typeface="Arial"/>
              </a:rPr>
              <a:t>설계</a:t>
            </a:r>
          </a:p>
        </p:txBody>
      </p:sp>
      <p:sp>
        <p:nvSpPr>
          <p:cNvPr id="7" name="순서도: 준비 6">
            <a:extLst>
              <a:ext uri="{FF2B5EF4-FFF2-40B4-BE49-F238E27FC236}">
                <a16:creationId xmlns:a16="http://schemas.microsoft.com/office/drawing/2014/main" id="{FC556B80-04AB-4CD8-8401-357B905E91DD}"/>
              </a:ext>
            </a:extLst>
          </p:cNvPr>
          <p:cNvSpPr/>
          <p:nvPr/>
        </p:nvSpPr>
        <p:spPr>
          <a:xfrm>
            <a:off x="1141413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목표 확인</a:t>
            </a:r>
          </a:p>
        </p:txBody>
      </p:sp>
      <p:sp>
        <p:nvSpPr>
          <p:cNvPr id="10" name="순서도: 준비 9">
            <a:extLst>
              <a:ext uri="{FF2B5EF4-FFF2-40B4-BE49-F238E27FC236}">
                <a16:creationId xmlns:a16="http://schemas.microsoft.com/office/drawing/2014/main" id="{6262959B-EFF3-4FCC-BDE3-8B3CD6C7F35C}"/>
              </a:ext>
            </a:extLst>
          </p:cNvPr>
          <p:cNvSpPr/>
          <p:nvPr/>
        </p:nvSpPr>
        <p:spPr>
          <a:xfrm>
            <a:off x="4056587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이동</a:t>
            </a:r>
          </a:p>
        </p:txBody>
      </p:sp>
      <p:sp>
        <p:nvSpPr>
          <p:cNvPr id="11" name="순서도: 준비 10">
            <a:extLst>
              <a:ext uri="{FF2B5EF4-FFF2-40B4-BE49-F238E27FC236}">
                <a16:creationId xmlns:a16="http://schemas.microsoft.com/office/drawing/2014/main" id="{FE9D7241-7D4C-4BA5-9AF6-2A330A400F5B}"/>
              </a:ext>
            </a:extLst>
          </p:cNvPr>
          <p:cNvSpPr/>
          <p:nvPr/>
        </p:nvSpPr>
        <p:spPr>
          <a:xfrm>
            <a:off x="6971761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행동</a:t>
            </a:r>
            <a:endParaRPr lang="en-US" altLang="ko-KR" cap="all" dirty="0">
              <a:ln w="3175" cmpd="sng">
                <a:noFill/>
              </a:ln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sp>
        <p:nvSpPr>
          <p:cNvPr id="12" name="순서도: 준비 11">
            <a:extLst>
              <a:ext uri="{FF2B5EF4-FFF2-40B4-BE49-F238E27FC236}">
                <a16:creationId xmlns:a16="http://schemas.microsoft.com/office/drawing/2014/main" id="{DD0C5018-A999-4573-8522-86AC8A519260}"/>
              </a:ext>
            </a:extLst>
          </p:cNvPr>
          <p:cNvSpPr/>
          <p:nvPr/>
        </p:nvSpPr>
        <p:spPr>
          <a:xfrm>
            <a:off x="9886935" y="3047111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클리어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2F50499-3821-4085-9EF2-1087E00FF962}"/>
              </a:ext>
            </a:extLst>
          </p:cNvPr>
          <p:cNvSpPr/>
          <p:nvPr/>
        </p:nvSpPr>
        <p:spPr>
          <a:xfrm>
            <a:off x="2729658" y="3360267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C4B2C53-AB09-4861-8183-20447984D10F}"/>
              </a:ext>
            </a:extLst>
          </p:cNvPr>
          <p:cNvSpPr/>
          <p:nvPr/>
        </p:nvSpPr>
        <p:spPr>
          <a:xfrm>
            <a:off x="5644832" y="3360268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BA1E96A-5CE9-48EF-B462-5796FB8436C5}"/>
              </a:ext>
            </a:extLst>
          </p:cNvPr>
          <p:cNvSpPr/>
          <p:nvPr/>
        </p:nvSpPr>
        <p:spPr>
          <a:xfrm>
            <a:off x="8560006" y="3360268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별: 꼭짓점 8개 1">
            <a:extLst>
              <a:ext uri="{FF2B5EF4-FFF2-40B4-BE49-F238E27FC236}">
                <a16:creationId xmlns:a16="http://schemas.microsoft.com/office/drawing/2014/main" id="{0EFD0FF3-ECCF-4684-98BC-B51910D86731}"/>
              </a:ext>
            </a:extLst>
          </p:cNvPr>
          <p:cNvSpPr/>
          <p:nvPr/>
        </p:nvSpPr>
        <p:spPr>
          <a:xfrm>
            <a:off x="4256971" y="4804437"/>
            <a:ext cx="1048023" cy="1048023"/>
          </a:xfrm>
          <a:prstGeom prst="star8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피격</a:t>
            </a:r>
          </a:p>
        </p:txBody>
      </p:sp>
      <p:sp>
        <p:nvSpPr>
          <p:cNvPr id="13" name="순서도: 준비 12">
            <a:extLst>
              <a:ext uri="{FF2B5EF4-FFF2-40B4-BE49-F238E27FC236}">
                <a16:creationId xmlns:a16="http://schemas.microsoft.com/office/drawing/2014/main" id="{A14859D0-7061-4487-8F11-E3B129EC6D8B}"/>
              </a:ext>
            </a:extLst>
          </p:cNvPr>
          <p:cNvSpPr/>
          <p:nvPr/>
        </p:nvSpPr>
        <p:spPr>
          <a:xfrm>
            <a:off x="6971761" y="4910047"/>
            <a:ext cx="1448792" cy="836802"/>
          </a:xfrm>
          <a:prstGeom prst="flowChartPreparati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회피</a:t>
            </a:r>
            <a:endParaRPr lang="en-US" altLang="ko-KR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7473873-B171-4D33-9EAC-06A330ADBC0C}"/>
              </a:ext>
            </a:extLst>
          </p:cNvPr>
          <p:cNvSpPr/>
          <p:nvPr/>
        </p:nvSpPr>
        <p:spPr>
          <a:xfrm rot="1578498">
            <a:off x="2640655" y="4302740"/>
            <a:ext cx="1758245" cy="22956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87038CD-B4E4-4998-9300-4F754621B92F}"/>
              </a:ext>
            </a:extLst>
          </p:cNvPr>
          <p:cNvSpPr/>
          <p:nvPr/>
        </p:nvSpPr>
        <p:spPr>
          <a:xfrm rot="5400000">
            <a:off x="4476468" y="4243889"/>
            <a:ext cx="609028" cy="1831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D44D5-1AC5-4F29-BFA0-CFBDD66574F7}"/>
              </a:ext>
            </a:extLst>
          </p:cNvPr>
          <p:cNvSpPr/>
          <p:nvPr/>
        </p:nvSpPr>
        <p:spPr>
          <a:xfrm rot="8846722">
            <a:off x="5295561" y="4173310"/>
            <a:ext cx="1758245" cy="22956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A387330-4364-4C71-B254-035EDE2F12C7}"/>
              </a:ext>
            </a:extLst>
          </p:cNvPr>
          <p:cNvSpPr/>
          <p:nvPr/>
        </p:nvSpPr>
        <p:spPr>
          <a:xfrm>
            <a:off x="5580945" y="5223203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A08BB6E-96D7-4C40-9C5B-FC341A75A6ED}"/>
              </a:ext>
            </a:extLst>
          </p:cNvPr>
          <p:cNvSpPr/>
          <p:nvPr/>
        </p:nvSpPr>
        <p:spPr>
          <a:xfrm rot="16200000">
            <a:off x="7400836" y="4316772"/>
            <a:ext cx="609028" cy="1831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382467-094F-4FF7-B99C-E6D6DE0371F5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4EFB1-A43B-4488-82FD-7BE1A36453D1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6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7294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 dirty="0">
                <a:cs typeface="Arial"/>
              </a:rPr>
              <a:t>Json</a:t>
            </a:r>
            <a:r>
              <a:rPr lang="ko-KR" altLang="en-US" dirty="0">
                <a:cs typeface="Arial"/>
              </a:rPr>
              <a:t> 데이터 참조</a:t>
            </a:r>
          </a:p>
        </p:txBody>
      </p:sp>
      <p:sp>
        <p:nvSpPr>
          <p:cNvPr id="7" name="순서도: 준비 6">
            <a:extLst>
              <a:ext uri="{FF2B5EF4-FFF2-40B4-BE49-F238E27FC236}">
                <a16:creationId xmlns:a16="http://schemas.microsoft.com/office/drawing/2014/main" id="{FC556B80-04AB-4CD8-8401-357B905E91DD}"/>
              </a:ext>
            </a:extLst>
          </p:cNvPr>
          <p:cNvSpPr/>
          <p:nvPr/>
        </p:nvSpPr>
        <p:spPr>
          <a:xfrm>
            <a:off x="1141413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Json</a:t>
            </a:r>
            <a:endParaRPr lang="ko-KR" altLang="en-US" cap="all" dirty="0">
              <a:ln w="3175" cmpd="sng">
                <a:noFill/>
              </a:ln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sp>
        <p:nvSpPr>
          <p:cNvPr id="10" name="순서도: 준비 9">
            <a:extLst>
              <a:ext uri="{FF2B5EF4-FFF2-40B4-BE49-F238E27FC236}">
                <a16:creationId xmlns:a16="http://schemas.microsoft.com/office/drawing/2014/main" id="{6262959B-EFF3-4FCC-BDE3-8B3CD6C7F35C}"/>
              </a:ext>
            </a:extLst>
          </p:cNvPr>
          <p:cNvSpPr/>
          <p:nvPr/>
        </p:nvSpPr>
        <p:spPr>
          <a:xfrm>
            <a:off x="4056587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유니티</a:t>
            </a:r>
          </a:p>
        </p:txBody>
      </p:sp>
      <p:sp>
        <p:nvSpPr>
          <p:cNvPr id="11" name="순서도: 준비 10">
            <a:extLst>
              <a:ext uri="{FF2B5EF4-FFF2-40B4-BE49-F238E27FC236}">
                <a16:creationId xmlns:a16="http://schemas.microsoft.com/office/drawing/2014/main" id="{FE9D7241-7D4C-4BA5-9AF6-2A330A400F5B}"/>
              </a:ext>
            </a:extLst>
          </p:cNvPr>
          <p:cNvSpPr/>
          <p:nvPr/>
        </p:nvSpPr>
        <p:spPr>
          <a:xfrm>
            <a:off x="6971761" y="3047112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매니저</a:t>
            </a:r>
            <a:endParaRPr lang="en-US" altLang="ko-KR" cap="all" dirty="0">
              <a:ln w="3175" cmpd="sng">
                <a:noFill/>
              </a:ln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sp>
        <p:nvSpPr>
          <p:cNvPr id="12" name="순서도: 준비 11">
            <a:extLst>
              <a:ext uri="{FF2B5EF4-FFF2-40B4-BE49-F238E27FC236}">
                <a16:creationId xmlns:a16="http://schemas.microsoft.com/office/drawing/2014/main" id="{DD0C5018-A999-4573-8522-86AC8A519260}"/>
              </a:ext>
            </a:extLst>
          </p:cNvPr>
          <p:cNvSpPr/>
          <p:nvPr/>
        </p:nvSpPr>
        <p:spPr>
          <a:xfrm>
            <a:off x="9886935" y="3047111"/>
            <a:ext cx="1448792" cy="83680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수치 적용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2F50499-3821-4085-9EF2-1087E00FF962}"/>
              </a:ext>
            </a:extLst>
          </p:cNvPr>
          <p:cNvSpPr/>
          <p:nvPr/>
        </p:nvSpPr>
        <p:spPr>
          <a:xfrm>
            <a:off x="2729658" y="3360267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C4B2C53-AB09-4861-8183-20447984D10F}"/>
              </a:ext>
            </a:extLst>
          </p:cNvPr>
          <p:cNvSpPr/>
          <p:nvPr/>
        </p:nvSpPr>
        <p:spPr>
          <a:xfrm>
            <a:off x="5644832" y="3360268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BA1E96A-5CE9-48EF-B462-5796FB8436C5}"/>
              </a:ext>
            </a:extLst>
          </p:cNvPr>
          <p:cNvSpPr/>
          <p:nvPr/>
        </p:nvSpPr>
        <p:spPr>
          <a:xfrm>
            <a:off x="8560006" y="3360268"/>
            <a:ext cx="1187476" cy="2104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952979-9DED-46D6-B702-637D53B0F6E6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47A798-DCD6-4555-A2D3-C3F8967438D0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6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0485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24556"/>
            <a:ext cx="9905998" cy="1905000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Part 7. </a:t>
            </a:r>
            <a:r>
              <a:rPr lang="ko-KR" altLang="en-US" dirty="0">
                <a:solidFill>
                  <a:srgbClr val="00B0F0"/>
                </a:solidFill>
                <a:cs typeface="Arial"/>
              </a:rPr>
              <a:t>레벨 디자인</a:t>
            </a:r>
            <a:endParaRPr lang="ko-KR" altLang="en-US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09DAD-4C0D-4E20-9F80-606E698CB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" r="4058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4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 </a:t>
            </a:r>
            <a:r>
              <a:rPr lang="ko-KR" altLang="en-US" dirty="0" err="1"/>
              <a:t>스탯</a:t>
            </a:r>
            <a:r>
              <a:rPr lang="ko-KR" altLang="en-US" dirty="0"/>
              <a:t> 변화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BC5E8B-FF1B-46C0-A73D-5146A1C2D697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B134822-8DE4-42DE-823B-0E34734BE440}"/>
              </a:ext>
            </a:extLst>
          </p:cNvPr>
          <p:cNvGrpSpPr/>
          <p:nvPr/>
        </p:nvGrpSpPr>
        <p:grpSpPr>
          <a:xfrm>
            <a:off x="1579425" y="2201236"/>
            <a:ext cx="4470669" cy="4303456"/>
            <a:chOff x="6660066" y="1975078"/>
            <a:chExt cx="4470669" cy="430345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119EEE-E53B-4136-9044-2E22BD854A97}"/>
                </a:ext>
              </a:extLst>
            </p:cNvPr>
            <p:cNvGrpSpPr/>
            <p:nvPr/>
          </p:nvGrpSpPr>
          <p:grpSpPr>
            <a:xfrm>
              <a:off x="7013575" y="1975078"/>
              <a:ext cx="4117160" cy="3774615"/>
              <a:chOff x="7191375" y="1975078"/>
              <a:chExt cx="4117160" cy="3774615"/>
            </a:xfrm>
          </p:grpSpPr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47D4E025-6BF1-4E51-BAF8-61BCE94C0DD2}"/>
                  </a:ext>
                </a:extLst>
              </p:cNvPr>
              <p:cNvSpPr/>
              <p:nvPr/>
            </p:nvSpPr>
            <p:spPr>
              <a:xfrm rot="5400000" flipV="1">
                <a:off x="7813576" y="3484390"/>
                <a:ext cx="282704" cy="32115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24D49D8-B40D-4605-88CE-689AD6C70A53}"/>
                  </a:ext>
                </a:extLst>
              </p:cNvPr>
              <p:cNvSpPr/>
              <p:nvPr/>
            </p:nvSpPr>
            <p:spPr>
              <a:xfrm>
                <a:off x="7193720" y="1986643"/>
                <a:ext cx="152401" cy="3744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2B3F676-F314-4DA3-A7E2-CF0F5186F2A9}"/>
                  </a:ext>
                </a:extLst>
              </p:cNvPr>
              <p:cNvSpPr/>
              <p:nvPr/>
            </p:nvSpPr>
            <p:spPr>
              <a:xfrm>
                <a:off x="7191375" y="3648789"/>
                <a:ext cx="154746" cy="20818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EF26534-D1D6-4093-BC65-077923343F1C}"/>
                  </a:ext>
                </a:extLst>
              </p:cNvPr>
              <p:cNvGrpSpPr/>
              <p:nvPr/>
            </p:nvGrpSpPr>
            <p:grpSpPr>
              <a:xfrm>
                <a:off x="7448550" y="1975078"/>
                <a:ext cx="228600" cy="3774614"/>
                <a:chOff x="7419975" y="1904426"/>
                <a:chExt cx="228600" cy="3774614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C0CE148-31B7-407E-988F-C95DC75C6165}"/>
                    </a:ext>
                  </a:extLst>
                </p:cNvPr>
                <p:cNvSpPr/>
                <p:nvPr/>
              </p:nvSpPr>
              <p:spPr>
                <a:xfrm>
                  <a:off x="7419975" y="1904426"/>
                  <a:ext cx="228600" cy="3708000"/>
                </a:xfrm>
                <a:prstGeom prst="rect">
                  <a:avLst/>
                </a:prstGeom>
                <a:pattFill prst="ltHorz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B5957803-6790-41EE-B463-600BFF46EAED}"/>
                    </a:ext>
                  </a:extLst>
                </p:cNvPr>
                <p:cNvSpPr/>
                <p:nvPr/>
              </p:nvSpPr>
              <p:spPr>
                <a:xfrm>
                  <a:off x="7423845" y="3578137"/>
                  <a:ext cx="222385" cy="2100903"/>
                </a:xfrm>
                <a:prstGeom prst="rect">
                  <a:avLst/>
                </a:prstGeom>
                <a:pattFill prst="ltHorz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EFADA7-B4C0-4869-92AE-3B4606E29B75}"/>
                  </a:ext>
                </a:extLst>
              </p:cNvPr>
              <p:cNvSpPr txBox="1"/>
              <p:nvPr/>
            </p:nvSpPr>
            <p:spPr>
              <a:xfrm>
                <a:off x="8202646" y="3503613"/>
                <a:ext cx="731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100%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이등변 삼각형 40">
                <a:extLst>
                  <a:ext uri="{FF2B5EF4-FFF2-40B4-BE49-F238E27FC236}">
                    <a16:creationId xmlns:a16="http://schemas.microsoft.com/office/drawing/2014/main" id="{B4BA2860-A1A7-4136-94DC-D8B71EE9217F}"/>
                  </a:ext>
                </a:extLst>
              </p:cNvPr>
              <p:cNvSpPr/>
              <p:nvPr/>
            </p:nvSpPr>
            <p:spPr>
              <a:xfrm rot="5400000" flipV="1">
                <a:off x="10180200" y="3071322"/>
                <a:ext cx="282704" cy="321151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E5D5A09-5959-4CF5-9559-C016C33FC1D9}"/>
                  </a:ext>
                </a:extLst>
              </p:cNvPr>
              <p:cNvSpPr/>
              <p:nvPr/>
            </p:nvSpPr>
            <p:spPr>
              <a:xfrm>
                <a:off x="9536870" y="1986643"/>
                <a:ext cx="152401" cy="3744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C8B7AC2-D1A2-42A7-A57B-1A47EA5E1752}"/>
                  </a:ext>
                </a:extLst>
              </p:cNvPr>
              <p:cNvSpPr/>
              <p:nvPr/>
            </p:nvSpPr>
            <p:spPr>
              <a:xfrm>
                <a:off x="9534525" y="3239355"/>
                <a:ext cx="154746" cy="249128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69FDD75C-2BF5-407F-B1BA-BED4025B981B}"/>
                  </a:ext>
                </a:extLst>
              </p:cNvPr>
              <p:cNvGrpSpPr/>
              <p:nvPr/>
            </p:nvGrpSpPr>
            <p:grpSpPr>
              <a:xfrm>
                <a:off x="9791700" y="1975078"/>
                <a:ext cx="228600" cy="3774615"/>
                <a:chOff x="7419975" y="1904426"/>
                <a:chExt cx="228600" cy="3774615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89675C08-E93D-43C9-B42E-B3272929A351}"/>
                    </a:ext>
                  </a:extLst>
                </p:cNvPr>
                <p:cNvSpPr/>
                <p:nvPr/>
              </p:nvSpPr>
              <p:spPr>
                <a:xfrm>
                  <a:off x="7419975" y="1904426"/>
                  <a:ext cx="228600" cy="3708000"/>
                </a:xfrm>
                <a:prstGeom prst="rect">
                  <a:avLst/>
                </a:prstGeom>
                <a:pattFill prst="ltHorz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D32E16F-BBBB-4291-B977-C9B3ED04F877}"/>
                    </a:ext>
                  </a:extLst>
                </p:cNvPr>
                <p:cNvSpPr/>
                <p:nvPr/>
              </p:nvSpPr>
              <p:spPr>
                <a:xfrm>
                  <a:off x="7419975" y="3168703"/>
                  <a:ext cx="228600" cy="251033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69BF3C-D04B-4D40-BE46-85B44EF5A628}"/>
                  </a:ext>
                </a:extLst>
              </p:cNvPr>
              <p:cNvSpPr txBox="1"/>
              <p:nvPr/>
            </p:nvSpPr>
            <p:spPr>
              <a:xfrm>
                <a:off x="10593275" y="3070078"/>
                <a:ext cx="715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120%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4A9021-A8AF-4F1E-BAC5-1C4DDA76C826}"/>
                </a:ext>
              </a:extLst>
            </p:cNvPr>
            <p:cNvSpPr txBox="1"/>
            <p:nvPr/>
          </p:nvSpPr>
          <p:spPr>
            <a:xfrm>
              <a:off x="6660066" y="5879068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Normal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DF810C-3E04-4CAA-829A-6255990245D5}"/>
                </a:ext>
              </a:extLst>
            </p:cNvPr>
            <p:cNvSpPr txBox="1"/>
            <p:nvPr/>
          </p:nvSpPr>
          <p:spPr>
            <a:xfrm>
              <a:off x="9234253" y="5909202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Hard</a:t>
              </a:r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4DE6890-3858-40CF-AC5C-327098921AE0}"/>
              </a:ext>
            </a:extLst>
          </p:cNvPr>
          <p:cNvGrpSpPr/>
          <p:nvPr/>
        </p:nvGrpSpPr>
        <p:grpSpPr>
          <a:xfrm>
            <a:off x="7022579" y="2220362"/>
            <a:ext cx="4523627" cy="4284330"/>
            <a:chOff x="6580716" y="1975078"/>
            <a:chExt cx="4523627" cy="428433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DD7ED35-8B33-4021-AE92-6EC02BCA5160}"/>
                </a:ext>
              </a:extLst>
            </p:cNvPr>
            <p:cNvGrpSpPr/>
            <p:nvPr/>
          </p:nvGrpSpPr>
          <p:grpSpPr>
            <a:xfrm>
              <a:off x="7015920" y="1975078"/>
              <a:ext cx="4088423" cy="3774615"/>
              <a:chOff x="7193720" y="1975078"/>
              <a:chExt cx="4088423" cy="3774615"/>
            </a:xfrm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4E3CE3E1-6C65-4C02-B8CE-7622D166E97E}"/>
                  </a:ext>
                </a:extLst>
              </p:cNvPr>
              <p:cNvSpPr/>
              <p:nvPr/>
            </p:nvSpPr>
            <p:spPr>
              <a:xfrm rot="5400000" flipV="1">
                <a:off x="7813576" y="3484390"/>
                <a:ext cx="282704" cy="32115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14DD6A4-D147-4CF7-9A44-217B224011ED}"/>
                  </a:ext>
                </a:extLst>
              </p:cNvPr>
              <p:cNvSpPr/>
              <p:nvPr/>
            </p:nvSpPr>
            <p:spPr>
              <a:xfrm>
                <a:off x="7193720" y="1986643"/>
                <a:ext cx="152401" cy="3744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689B459-1AB1-40EC-902E-0FDC97D56C24}"/>
                  </a:ext>
                </a:extLst>
              </p:cNvPr>
              <p:cNvSpPr/>
              <p:nvPr/>
            </p:nvSpPr>
            <p:spPr>
              <a:xfrm>
                <a:off x="7196754" y="3648789"/>
                <a:ext cx="152401" cy="20818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0D556E09-888D-4FCB-9706-362BC3493C30}"/>
                  </a:ext>
                </a:extLst>
              </p:cNvPr>
              <p:cNvGrpSpPr/>
              <p:nvPr/>
            </p:nvGrpSpPr>
            <p:grpSpPr>
              <a:xfrm>
                <a:off x="7448550" y="1975078"/>
                <a:ext cx="228600" cy="3774614"/>
                <a:chOff x="7419975" y="1904426"/>
                <a:chExt cx="228600" cy="3774614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B7342DD6-7ADA-4F4C-8457-6E210FA9364A}"/>
                    </a:ext>
                  </a:extLst>
                </p:cNvPr>
                <p:cNvSpPr/>
                <p:nvPr/>
              </p:nvSpPr>
              <p:spPr>
                <a:xfrm>
                  <a:off x="7419975" y="1904426"/>
                  <a:ext cx="228600" cy="3708000"/>
                </a:xfrm>
                <a:prstGeom prst="rect">
                  <a:avLst/>
                </a:prstGeom>
                <a:pattFill prst="ltHorz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3B862B3-CA09-4FFE-B3C0-4AED103A300F}"/>
                    </a:ext>
                  </a:extLst>
                </p:cNvPr>
                <p:cNvSpPr/>
                <p:nvPr/>
              </p:nvSpPr>
              <p:spPr>
                <a:xfrm>
                  <a:off x="7423845" y="3578137"/>
                  <a:ext cx="222385" cy="2100903"/>
                </a:xfrm>
                <a:prstGeom prst="rect">
                  <a:avLst/>
                </a:prstGeom>
                <a:pattFill prst="ltHorz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14FF03-2688-4BFB-9FC8-353158369B6D}"/>
                  </a:ext>
                </a:extLst>
              </p:cNvPr>
              <p:cNvSpPr txBox="1"/>
              <p:nvPr/>
            </p:nvSpPr>
            <p:spPr>
              <a:xfrm>
                <a:off x="8202646" y="3503613"/>
                <a:ext cx="731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100%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4DE89024-367C-4E79-94CB-3A690AF58CB3}"/>
                  </a:ext>
                </a:extLst>
              </p:cNvPr>
              <p:cNvSpPr/>
              <p:nvPr/>
            </p:nvSpPr>
            <p:spPr>
              <a:xfrm rot="5400000" flipV="1">
                <a:off x="10148999" y="2654810"/>
                <a:ext cx="282704" cy="321151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C4D451D-2B90-4EF7-BE2F-794AAF661C0A}"/>
                  </a:ext>
                </a:extLst>
              </p:cNvPr>
              <p:cNvSpPr/>
              <p:nvPr/>
            </p:nvSpPr>
            <p:spPr>
              <a:xfrm>
                <a:off x="9536870" y="1986643"/>
                <a:ext cx="152401" cy="3744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5C547E1-3DAA-495E-9C50-3B39A91719CB}"/>
                  </a:ext>
                </a:extLst>
              </p:cNvPr>
              <p:cNvSpPr/>
              <p:nvPr/>
            </p:nvSpPr>
            <p:spPr>
              <a:xfrm>
                <a:off x="9534525" y="2815385"/>
                <a:ext cx="154746" cy="29152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1B027AE6-4D91-439F-A37C-7BD593DB2536}"/>
                  </a:ext>
                </a:extLst>
              </p:cNvPr>
              <p:cNvGrpSpPr/>
              <p:nvPr/>
            </p:nvGrpSpPr>
            <p:grpSpPr>
              <a:xfrm>
                <a:off x="9791700" y="1975078"/>
                <a:ext cx="228600" cy="3774615"/>
                <a:chOff x="7419975" y="1904426"/>
                <a:chExt cx="228600" cy="3774615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E0E30F88-50C2-4212-A84A-B32E5FE4DFE8}"/>
                    </a:ext>
                  </a:extLst>
                </p:cNvPr>
                <p:cNvSpPr/>
                <p:nvPr/>
              </p:nvSpPr>
              <p:spPr>
                <a:xfrm>
                  <a:off x="7419975" y="1904426"/>
                  <a:ext cx="228600" cy="3708000"/>
                </a:xfrm>
                <a:prstGeom prst="rect">
                  <a:avLst/>
                </a:prstGeom>
                <a:pattFill prst="ltHorz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7CBCA24-F0CE-477B-8820-D08C3234F742}"/>
                    </a:ext>
                  </a:extLst>
                </p:cNvPr>
                <p:cNvSpPr/>
                <p:nvPr/>
              </p:nvSpPr>
              <p:spPr>
                <a:xfrm>
                  <a:off x="7419975" y="2744733"/>
                  <a:ext cx="222385" cy="293430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5CA4FFD-0C0C-4ABF-944B-7623D483EA5D}"/>
                  </a:ext>
                </a:extLst>
              </p:cNvPr>
              <p:cNvSpPr txBox="1"/>
              <p:nvPr/>
            </p:nvSpPr>
            <p:spPr>
              <a:xfrm>
                <a:off x="10557265" y="2653566"/>
                <a:ext cx="724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150%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D3FC43-62B3-4940-B36C-C4A5B069ED89}"/>
                </a:ext>
              </a:extLst>
            </p:cNvPr>
            <p:cNvSpPr txBox="1"/>
            <p:nvPr/>
          </p:nvSpPr>
          <p:spPr>
            <a:xfrm>
              <a:off x="6580716" y="5879068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Mission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095CF1D-9EF6-4192-8205-0E2B4C97F4E8}"/>
                </a:ext>
              </a:extLst>
            </p:cNvPr>
            <p:cNvSpPr txBox="1"/>
            <p:nvPr/>
          </p:nvSpPr>
          <p:spPr>
            <a:xfrm>
              <a:off x="8993598" y="5890076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Mission</a:t>
              </a:r>
              <a:r>
                <a:rPr lang="ko-KR" altLang="en-US" dirty="0"/>
                <a:t> </a:t>
              </a:r>
              <a:r>
                <a:rPr lang="en-US" altLang="ko-KR" dirty="0"/>
                <a:t>12</a:t>
              </a:r>
              <a:endParaRPr lang="ko-KR" altLang="en-US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34D78CB-EE70-4E58-99A7-7C9D35A0FC13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7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519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함급별</a:t>
            </a:r>
            <a:r>
              <a:rPr lang="ko-KR" altLang="en-US" dirty="0">
                <a:solidFill>
                  <a:srgbClr val="00B0F0"/>
                </a:solidFill>
                <a:cs typeface="Arial"/>
              </a:rPr>
              <a:t> 내구도 비교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BC5E8B-FF1B-46C0-A73D-5146A1C2D697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5FE056-3ABB-4BE9-937C-D93837A46F5A}"/>
              </a:ext>
            </a:extLst>
          </p:cNvPr>
          <p:cNvGrpSpPr/>
          <p:nvPr/>
        </p:nvGrpSpPr>
        <p:grpSpPr>
          <a:xfrm>
            <a:off x="2033503" y="2514600"/>
            <a:ext cx="7901662" cy="3160836"/>
            <a:chOff x="1679203" y="2714749"/>
            <a:chExt cx="5710355" cy="3160836"/>
          </a:xfrm>
        </p:grpSpPr>
        <p:sp>
          <p:nvSpPr>
            <p:cNvPr id="67" name="모서리가 둥근 직사각형 39">
              <a:extLst>
                <a:ext uri="{FF2B5EF4-FFF2-40B4-BE49-F238E27FC236}">
                  <a16:creationId xmlns:a16="http://schemas.microsoft.com/office/drawing/2014/main" id="{90FC8AD0-4ECD-411A-AF3F-85FAC07AFE1B}"/>
                </a:ext>
              </a:extLst>
            </p:cNvPr>
            <p:cNvSpPr/>
            <p:nvPr/>
          </p:nvSpPr>
          <p:spPr>
            <a:xfrm>
              <a:off x="1679204" y="5033991"/>
              <a:ext cx="5381238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FBA69AA-2F75-4F40-8E1F-84013E2116B1}"/>
                </a:ext>
              </a:extLst>
            </p:cNvPr>
            <p:cNvGrpSpPr/>
            <p:nvPr/>
          </p:nvGrpSpPr>
          <p:grpSpPr>
            <a:xfrm>
              <a:off x="1679203" y="5033991"/>
              <a:ext cx="448946" cy="396095"/>
              <a:chOff x="1061545" y="3608990"/>
              <a:chExt cx="674586" cy="735724"/>
            </a:xfrm>
            <a:solidFill>
              <a:schemeClr val="accent1"/>
            </a:solidFill>
          </p:grpSpPr>
          <p:sp>
            <p:nvSpPr>
              <p:cNvPr id="83" name="모서리가 둥근 직사각형 61">
                <a:extLst>
                  <a:ext uri="{FF2B5EF4-FFF2-40B4-BE49-F238E27FC236}">
                    <a16:creationId xmlns:a16="http://schemas.microsoft.com/office/drawing/2014/main" id="{85332C01-5421-4C1A-8C7D-D9D3A54110F0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74584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3AC25D5-321A-4B02-8341-29224A205107}"/>
                  </a:ext>
                </a:extLst>
              </p:cNvPr>
              <p:cNvSpPr/>
              <p:nvPr/>
            </p:nvSpPr>
            <p:spPr>
              <a:xfrm>
                <a:off x="1396141" y="3608990"/>
                <a:ext cx="339990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모서리가 둥근 직사각형 44">
              <a:extLst>
                <a:ext uri="{FF2B5EF4-FFF2-40B4-BE49-F238E27FC236}">
                  <a16:creationId xmlns:a16="http://schemas.microsoft.com/office/drawing/2014/main" id="{666E55D1-B08D-4775-B690-BE5B7FBFA7CC}"/>
                </a:ext>
              </a:extLst>
            </p:cNvPr>
            <p:cNvSpPr/>
            <p:nvPr/>
          </p:nvSpPr>
          <p:spPr>
            <a:xfrm>
              <a:off x="1679204" y="2958295"/>
              <a:ext cx="5381238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58">
              <a:extLst>
                <a:ext uri="{FF2B5EF4-FFF2-40B4-BE49-F238E27FC236}">
                  <a16:creationId xmlns:a16="http://schemas.microsoft.com/office/drawing/2014/main" id="{88B03A1C-C4FD-43D0-B2FD-005D17CF12F2}"/>
                </a:ext>
              </a:extLst>
            </p:cNvPr>
            <p:cNvSpPr/>
            <p:nvPr/>
          </p:nvSpPr>
          <p:spPr>
            <a:xfrm>
              <a:off x="1679204" y="2958295"/>
              <a:ext cx="5381238" cy="3960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모서리가 둥근 직사각형 46">
              <a:extLst>
                <a:ext uri="{FF2B5EF4-FFF2-40B4-BE49-F238E27FC236}">
                  <a16:creationId xmlns:a16="http://schemas.microsoft.com/office/drawing/2014/main" id="{7E2CB8DA-C2F3-4C12-A883-FB69BBA36857}"/>
                </a:ext>
              </a:extLst>
            </p:cNvPr>
            <p:cNvSpPr/>
            <p:nvPr/>
          </p:nvSpPr>
          <p:spPr>
            <a:xfrm>
              <a:off x="1679204" y="3996143"/>
              <a:ext cx="5381238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9D8A790-F052-41D3-A2A2-D00FEED94413}"/>
                </a:ext>
              </a:extLst>
            </p:cNvPr>
            <p:cNvGrpSpPr/>
            <p:nvPr/>
          </p:nvGrpSpPr>
          <p:grpSpPr>
            <a:xfrm>
              <a:off x="1679204" y="3996143"/>
              <a:ext cx="2638631" cy="396095"/>
              <a:chOff x="2438787" y="2279645"/>
              <a:chExt cx="3576592" cy="536896"/>
            </a:xfrm>
            <a:solidFill>
              <a:schemeClr val="accent1"/>
            </a:solidFill>
          </p:grpSpPr>
          <p:sp>
            <p:nvSpPr>
              <p:cNvPr id="79" name="모서리가 둥근 직사각형 56">
                <a:extLst>
                  <a:ext uri="{FF2B5EF4-FFF2-40B4-BE49-F238E27FC236}">
                    <a16:creationId xmlns:a16="http://schemas.microsoft.com/office/drawing/2014/main" id="{6B84FB6F-4A9D-4BDE-8A2E-C162EC79CFF8}"/>
                  </a:ext>
                </a:extLst>
              </p:cNvPr>
              <p:cNvSpPr/>
              <p:nvPr/>
            </p:nvSpPr>
            <p:spPr>
              <a:xfrm>
                <a:off x="2438787" y="2279645"/>
                <a:ext cx="3576592" cy="5368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9BAA20FD-941D-42E7-BE6C-A552FC8AEB15}"/>
                  </a:ext>
                </a:extLst>
              </p:cNvPr>
              <p:cNvSpPr/>
              <p:nvPr/>
            </p:nvSpPr>
            <p:spPr>
              <a:xfrm>
                <a:off x="2855961" y="2279645"/>
                <a:ext cx="3159418" cy="5368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E9F24930-BFC3-4000-A8D6-FA25FC4B44AC}"/>
                </a:ext>
              </a:extLst>
            </p:cNvPr>
            <p:cNvSpPr/>
            <p:nvPr/>
          </p:nvSpPr>
          <p:spPr>
            <a:xfrm flipV="1">
              <a:off x="4994861" y="3787511"/>
              <a:ext cx="122754" cy="10582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80650A1B-52C4-466C-944F-F9D36D87E291}"/>
                </a:ext>
              </a:extLst>
            </p:cNvPr>
            <p:cNvSpPr/>
            <p:nvPr/>
          </p:nvSpPr>
          <p:spPr>
            <a:xfrm flipV="1">
              <a:off x="5667000" y="2714749"/>
              <a:ext cx="122754" cy="10582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495A7F-6F75-4398-B60A-BAE5800AE2B4}"/>
                </a:ext>
              </a:extLst>
            </p:cNvPr>
            <p:cNvSpPr txBox="1"/>
            <p:nvPr/>
          </p:nvSpPr>
          <p:spPr>
            <a:xfrm>
              <a:off x="1888232" y="5567808"/>
              <a:ext cx="47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100%</a:t>
              </a:r>
              <a:endPara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5668FCA5-70D9-4CF3-9FC1-C6DEE01CA37D}"/>
                </a:ext>
              </a:extLst>
            </p:cNvPr>
            <p:cNvSpPr/>
            <p:nvPr/>
          </p:nvSpPr>
          <p:spPr>
            <a:xfrm flipV="1">
              <a:off x="3860476" y="4790446"/>
              <a:ext cx="122754" cy="10582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351B0B7-6F0D-42CD-B5E9-467BAE59A0C7}"/>
                </a:ext>
              </a:extLst>
            </p:cNvPr>
            <p:cNvSpPr txBox="1"/>
            <p:nvPr/>
          </p:nvSpPr>
          <p:spPr>
            <a:xfrm>
              <a:off x="4021734" y="4482669"/>
              <a:ext cx="592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2000%</a:t>
              </a:r>
              <a:endPara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A24141-FDEB-47C1-A506-96FC0B0D0992}"/>
                </a:ext>
              </a:extLst>
            </p:cNvPr>
            <p:cNvSpPr txBox="1"/>
            <p:nvPr/>
          </p:nvSpPr>
          <p:spPr>
            <a:xfrm>
              <a:off x="6731324" y="3479196"/>
              <a:ext cx="658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10000%</a:t>
              </a:r>
              <a:endPara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C59EBE-5B29-4978-AF81-085706165B6E}"/>
              </a:ext>
            </a:extLst>
          </p:cNvPr>
          <p:cNvSpPr txBox="1"/>
          <p:nvPr/>
        </p:nvSpPr>
        <p:spPr>
          <a:xfrm>
            <a:off x="847269" y="275810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Capital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5E3218B-E77B-4176-93DD-203C97C2E65B}"/>
              </a:ext>
            </a:extLst>
          </p:cNvPr>
          <p:cNvSpPr txBox="1"/>
          <p:nvPr/>
        </p:nvSpPr>
        <p:spPr>
          <a:xfrm>
            <a:off x="847269" y="380937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Cruiser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EE7106-52A0-4415-9F11-DED1ABA81EE9}"/>
              </a:ext>
            </a:extLst>
          </p:cNvPr>
          <p:cNvSpPr txBox="1"/>
          <p:nvPr/>
        </p:nvSpPr>
        <p:spPr>
          <a:xfrm>
            <a:off x="847269" y="484722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Fighter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685156F-F645-474B-94FE-A6783CE7EBC6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7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5039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F0"/>
                </a:solidFill>
                <a:cs typeface="Arial"/>
              </a:rPr>
              <a:t>데이터 베이스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39F052-AFA8-4E1E-9461-CF47C2FC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 action="ppaction://hlinkfile"/>
              </a:rPr>
              <a:t>Data Base.xlsx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BC5E8B-FF1B-46C0-A73D-5146A1C2D697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E61EA3-DC44-4AE3-99D0-4C5DED846454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7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71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24556"/>
            <a:ext cx="9905998" cy="1905000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Part 8. </a:t>
            </a:r>
            <a:r>
              <a:rPr lang="ko-KR" altLang="en-US" dirty="0">
                <a:solidFill>
                  <a:srgbClr val="00B0F0"/>
                </a:solidFill>
                <a:cs typeface="Arial"/>
              </a:rPr>
              <a:t>개발 일정</a:t>
            </a:r>
            <a:endParaRPr lang="ko-KR" altLang="en-US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874B9E-F311-428B-8E13-C9A8BBA6E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21" y="1324159"/>
            <a:ext cx="5249008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9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ko-KR" altLang="en-US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목차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D960B020-234D-4728-BB85-C3B3DFEE5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게임 소개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개발 목적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배경 설정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게임 화면 구성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게임 시스템</a:t>
            </a:r>
            <a:endParaRPr lang="en-US" altLang="ko-KR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E15842D-4324-4EC9-91C5-04D9161C39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2682499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7D658DA-A097-4A37-A512-DB0D976D8E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520230"/>
              </p:ext>
            </p:extLst>
          </p:nvPr>
        </p:nvGraphicFramePr>
        <p:xfrm>
          <a:off x="1141413" y="2130424"/>
          <a:ext cx="9905994" cy="411797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15142">
                  <a:extLst>
                    <a:ext uri="{9D8B030D-6E8A-4147-A177-3AD203B41FA5}">
                      <a16:colId xmlns:a16="http://schemas.microsoft.com/office/drawing/2014/main" val="934502102"/>
                    </a:ext>
                  </a:extLst>
                </a:gridCol>
                <a:gridCol w="1415142">
                  <a:extLst>
                    <a:ext uri="{9D8B030D-6E8A-4147-A177-3AD203B41FA5}">
                      <a16:colId xmlns:a16="http://schemas.microsoft.com/office/drawing/2014/main" val="3950094158"/>
                    </a:ext>
                  </a:extLst>
                </a:gridCol>
                <a:gridCol w="1415142">
                  <a:extLst>
                    <a:ext uri="{9D8B030D-6E8A-4147-A177-3AD203B41FA5}">
                      <a16:colId xmlns:a16="http://schemas.microsoft.com/office/drawing/2014/main" val="3208032306"/>
                    </a:ext>
                  </a:extLst>
                </a:gridCol>
                <a:gridCol w="1415142">
                  <a:extLst>
                    <a:ext uri="{9D8B030D-6E8A-4147-A177-3AD203B41FA5}">
                      <a16:colId xmlns:a16="http://schemas.microsoft.com/office/drawing/2014/main" val="664911278"/>
                    </a:ext>
                  </a:extLst>
                </a:gridCol>
                <a:gridCol w="1415142">
                  <a:extLst>
                    <a:ext uri="{9D8B030D-6E8A-4147-A177-3AD203B41FA5}">
                      <a16:colId xmlns:a16="http://schemas.microsoft.com/office/drawing/2014/main" val="2953445159"/>
                    </a:ext>
                  </a:extLst>
                </a:gridCol>
                <a:gridCol w="1415142">
                  <a:extLst>
                    <a:ext uri="{9D8B030D-6E8A-4147-A177-3AD203B41FA5}">
                      <a16:colId xmlns:a16="http://schemas.microsoft.com/office/drawing/2014/main" val="1373213337"/>
                    </a:ext>
                  </a:extLst>
                </a:gridCol>
                <a:gridCol w="1415142">
                  <a:extLst>
                    <a:ext uri="{9D8B030D-6E8A-4147-A177-3AD203B41FA5}">
                      <a16:colId xmlns:a16="http://schemas.microsoft.com/office/drawing/2014/main" val="1393987715"/>
                    </a:ext>
                  </a:extLst>
                </a:gridCol>
              </a:tblGrid>
              <a:tr h="68632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26</a:t>
                      </a:r>
                      <a:endParaRPr lang="ko-KR" alt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27</a:t>
                      </a:r>
                      <a:endParaRPr lang="ko-KR" alt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ko-KR" alt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29</a:t>
                      </a:r>
                      <a:endParaRPr lang="ko-KR" alt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ko-KR" alt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31</a:t>
                      </a:r>
                      <a:endParaRPr lang="ko-KR" alt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468678"/>
                  </a:ext>
                </a:extLst>
              </a:tr>
              <a:tr h="68632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96558"/>
                  </a:ext>
                </a:extLst>
              </a:tr>
              <a:tr h="68632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682896"/>
                  </a:ext>
                </a:extLst>
              </a:tr>
              <a:tr h="68632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841022"/>
                  </a:ext>
                </a:extLst>
              </a:tr>
              <a:tr h="68632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23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29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04452"/>
                  </a:ext>
                </a:extLst>
              </a:tr>
              <a:tr h="68632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accent6"/>
                          </a:solidFill>
                        </a:rPr>
                        <a:t>30</a:t>
                      </a:r>
                      <a:endParaRPr lang="ko-KR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50194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7BC5E8B-FF1B-46C0-A73D-5146A1C2D697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76A96-4407-40A9-9786-BAEED64A9708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8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3810D-9D31-4C6A-BC95-02B2CE48A205}"/>
              </a:ext>
            </a:extLst>
          </p:cNvPr>
          <p:cNvSpPr txBox="1"/>
          <p:nvPr/>
        </p:nvSpPr>
        <p:spPr>
          <a:xfrm>
            <a:off x="9666901" y="170699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ABD903-76FB-4145-B587-27C121A5DE9F}"/>
              </a:ext>
            </a:extLst>
          </p:cNvPr>
          <p:cNvGrpSpPr/>
          <p:nvPr/>
        </p:nvGrpSpPr>
        <p:grpSpPr>
          <a:xfrm>
            <a:off x="1141405" y="3104343"/>
            <a:ext cx="5640395" cy="396095"/>
            <a:chOff x="1141405" y="3104343"/>
            <a:chExt cx="5640395" cy="396095"/>
          </a:xfrm>
        </p:grpSpPr>
        <p:sp>
          <p:nvSpPr>
            <p:cNvPr id="11" name="모서리가 둥근 직사각형 58">
              <a:extLst>
                <a:ext uri="{FF2B5EF4-FFF2-40B4-BE49-F238E27FC236}">
                  <a16:creationId xmlns:a16="http://schemas.microsoft.com/office/drawing/2014/main" id="{7D20493E-C2E7-47AF-ADC4-B207B01F3A46}"/>
                </a:ext>
              </a:extLst>
            </p:cNvPr>
            <p:cNvSpPr/>
            <p:nvPr/>
          </p:nvSpPr>
          <p:spPr>
            <a:xfrm>
              <a:off x="1141409" y="3104344"/>
              <a:ext cx="5640391" cy="39609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629BDE-C037-4EAC-8319-FB063B9BEAC2}"/>
                </a:ext>
              </a:extLst>
            </p:cNvPr>
            <p:cNvSpPr/>
            <p:nvPr/>
          </p:nvSpPr>
          <p:spPr>
            <a:xfrm>
              <a:off x="1141405" y="3104343"/>
              <a:ext cx="3225311" cy="3960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기획서 작성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7F8F6B4-62DA-4722-83D1-750303DB682C}"/>
              </a:ext>
            </a:extLst>
          </p:cNvPr>
          <p:cNvGrpSpPr/>
          <p:nvPr/>
        </p:nvGrpSpPr>
        <p:grpSpPr>
          <a:xfrm>
            <a:off x="6781800" y="2419337"/>
            <a:ext cx="4265607" cy="396095"/>
            <a:chOff x="6781800" y="2419337"/>
            <a:chExt cx="4265607" cy="396095"/>
          </a:xfrm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AD24BF8C-F595-4A43-B7B6-5A46C18E1543}"/>
                </a:ext>
              </a:extLst>
            </p:cNvPr>
            <p:cNvSpPr/>
            <p:nvPr/>
          </p:nvSpPr>
          <p:spPr>
            <a:xfrm>
              <a:off x="6781800" y="2419337"/>
              <a:ext cx="4265607" cy="39609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EC492B-018F-474F-B79B-5C6EE837D291}"/>
                </a:ext>
              </a:extLst>
            </p:cNvPr>
            <p:cNvSpPr/>
            <p:nvPr/>
          </p:nvSpPr>
          <p:spPr>
            <a:xfrm>
              <a:off x="7822096" y="2419337"/>
              <a:ext cx="3225311" cy="3960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모서리가 둥근 직사각형 58">
            <a:extLst>
              <a:ext uri="{FF2B5EF4-FFF2-40B4-BE49-F238E27FC236}">
                <a16:creationId xmlns:a16="http://schemas.microsoft.com/office/drawing/2014/main" id="{8D71D347-12DF-4F22-A214-0E15F123669E}"/>
              </a:ext>
            </a:extLst>
          </p:cNvPr>
          <p:cNvSpPr/>
          <p:nvPr/>
        </p:nvSpPr>
        <p:spPr>
          <a:xfrm>
            <a:off x="6800850" y="3104343"/>
            <a:ext cx="4246549" cy="39609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알파 버전 개발</a:t>
            </a:r>
          </a:p>
        </p:txBody>
      </p:sp>
      <p:sp>
        <p:nvSpPr>
          <p:cNvPr id="22" name="모서리가 둥근 직사각형 58">
            <a:extLst>
              <a:ext uri="{FF2B5EF4-FFF2-40B4-BE49-F238E27FC236}">
                <a16:creationId xmlns:a16="http://schemas.microsoft.com/office/drawing/2014/main" id="{637EA9EA-B20A-4F0E-A900-D2894727999C}"/>
              </a:ext>
            </a:extLst>
          </p:cNvPr>
          <p:cNvSpPr/>
          <p:nvPr/>
        </p:nvSpPr>
        <p:spPr>
          <a:xfrm>
            <a:off x="1141405" y="3793315"/>
            <a:ext cx="9905994" cy="39609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베타 버전 개발</a:t>
            </a:r>
          </a:p>
        </p:txBody>
      </p:sp>
      <p:sp>
        <p:nvSpPr>
          <p:cNvPr id="25" name="모서리가 둥근 직사각형 58">
            <a:extLst>
              <a:ext uri="{FF2B5EF4-FFF2-40B4-BE49-F238E27FC236}">
                <a16:creationId xmlns:a16="http://schemas.microsoft.com/office/drawing/2014/main" id="{C0C0D1D6-25BB-4AFA-B0B8-0782EDA693A3}"/>
              </a:ext>
            </a:extLst>
          </p:cNvPr>
          <p:cNvSpPr/>
          <p:nvPr/>
        </p:nvSpPr>
        <p:spPr>
          <a:xfrm>
            <a:off x="1141409" y="4472364"/>
            <a:ext cx="5640391" cy="39609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테스트 및 버그 수정</a:t>
            </a:r>
          </a:p>
        </p:txBody>
      </p:sp>
      <p:sp>
        <p:nvSpPr>
          <p:cNvPr id="27" name="모서리가 둥근 직사각형 58">
            <a:extLst>
              <a:ext uri="{FF2B5EF4-FFF2-40B4-BE49-F238E27FC236}">
                <a16:creationId xmlns:a16="http://schemas.microsoft.com/office/drawing/2014/main" id="{3F53894D-738C-4807-9763-8D0624E2B37F}"/>
              </a:ext>
            </a:extLst>
          </p:cNvPr>
          <p:cNvSpPr/>
          <p:nvPr/>
        </p:nvSpPr>
        <p:spPr>
          <a:xfrm>
            <a:off x="6810375" y="4472364"/>
            <a:ext cx="1381125" cy="39609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출시</a:t>
            </a:r>
          </a:p>
        </p:txBody>
      </p:sp>
    </p:spTree>
    <p:extLst>
      <p:ext uri="{BB962C8B-B14F-4D97-AF65-F5344CB8AC3E}">
        <p14:creationId xmlns:p14="http://schemas.microsoft.com/office/powerpoint/2010/main" val="3291937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Part 9. </a:t>
            </a:r>
            <a:r>
              <a:rPr lang="ko-KR" altLang="en-US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외부 링크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16AF65-80C4-47FE-81FD-283317BE4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lt"/>
              </a:rPr>
              <a:t>프로젝트 진행 상황</a:t>
            </a:r>
            <a:r>
              <a:rPr lang="en-US" altLang="ko-KR" dirty="0">
                <a:latin typeface="+mn-lt"/>
              </a:rPr>
              <a:t>: </a:t>
            </a:r>
            <a:r>
              <a:rPr lang="en-US" altLang="ko-KR" dirty="0">
                <a:latin typeface="+mn-lt"/>
                <a:hlinkClick r:id="rId2"/>
              </a:rPr>
              <a:t>Trello</a:t>
            </a:r>
            <a:endParaRPr lang="en-US" altLang="ko-KR" dirty="0">
              <a:latin typeface="+mn-lt"/>
            </a:endParaRPr>
          </a:p>
          <a:p>
            <a:endParaRPr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프로젝트 소스 동기화</a:t>
            </a:r>
            <a:r>
              <a:rPr lang="en-US" altLang="ko-KR" dirty="0">
                <a:latin typeface="+mn-lt"/>
              </a:rPr>
              <a:t>: </a:t>
            </a:r>
            <a:r>
              <a:rPr lang="en-US" altLang="ko-KR" dirty="0">
                <a:latin typeface="+mn-lt"/>
                <a:hlinkClick r:id="rId3"/>
              </a:rPr>
              <a:t>GitHub</a:t>
            </a:r>
            <a:endParaRPr lang="en-US" altLang="ko-KR" dirty="0">
              <a:latin typeface="+mn-lt"/>
            </a:endParaRPr>
          </a:p>
          <a:p>
            <a:endParaRPr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게임 시연 영상</a:t>
            </a:r>
            <a:r>
              <a:rPr lang="en-US" altLang="ko-KR" dirty="0">
                <a:latin typeface="+mn-lt"/>
              </a:rPr>
              <a:t>: YouTube _ </a:t>
            </a:r>
            <a:r>
              <a:rPr lang="ko-KR" altLang="en-US" dirty="0">
                <a:latin typeface="+mn-lt"/>
              </a:rPr>
              <a:t>링크 추가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BC5E8B-FF1B-46C0-A73D-5146A1C2D697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76A96-4407-40A9-9786-BAEED64A9708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9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512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감사합니다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07" name="Google Shape;507;p57"/>
          <p:cNvSpPr txBox="1">
            <a:spLocks noGrp="1"/>
          </p:cNvSpPr>
          <p:nvPr>
            <p:ph type="subTitle" idx="1"/>
          </p:nvPr>
        </p:nvSpPr>
        <p:spPr>
          <a:xfrm>
            <a:off x="1524000" y="3810001"/>
            <a:ext cx="9144000" cy="4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더조은</a:t>
            </a:r>
            <a:r>
              <a:rPr 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  <a:sym typeface="Arial"/>
              </a:rPr>
              <a:t> 게임을 위해…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612" y="609600"/>
            <a:ext cx="9905998" cy="1905000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ko-KR" altLang="en-US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목차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CA00372B-4E39-4E7D-9359-13600DDFB4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743575" cy="6858000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D2EABE-5BC5-4EDE-84A4-5EB30CE782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ko-KR" altLang="en-US" sz="1700" dirty="0"/>
              <a:t>시스템 흐름</a:t>
            </a:r>
            <a:endParaRPr lang="en-US" altLang="ko-KR" sz="1700" dirty="0"/>
          </a:p>
          <a:p>
            <a:pPr marL="457200" indent="-457200">
              <a:buFont typeface="+mj-lt"/>
              <a:buAutoNum type="arabicPeriod" startAt="6"/>
            </a:pPr>
            <a:endParaRPr lang="en-US" altLang="ko-KR" sz="1700" dirty="0"/>
          </a:p>
          <a:p>
            <a:pPr marL="457200" indent="-457200">
              <a:buFont typeface="+mj-lt"/>
              <a:buAutoNum type="arabicPeriod" startAt="6"/>
            </a:pPr>
            <a:r>
              <a:rPr lang="ko-KR" altLang="en-US" sz="1700" dirty="0"/>
              <a:t>레벨 디자인</a:t>
            </a:r>
            <a:endParaRPr lang="en-US" altLang="ko-KR" sz="1700" dirty="0"/>
          </a:p>
          <a:p>
            <a:pPr marL="457200" indent="-457200">
              <a:buFont typeface="+mj-lt"/>
              <a:buAutoNum type="arabicPeriod" startAt="6"/>
            </a:pPr>
            <a:endParaRPr lang="en-US" altLang="ko-KR" sz="1700" dirty="0"/>
          </a:p>
          <a:p>
            <a:pPr marL="457200" indent="-457200">
              <a:buFont typeface="+mj-lt"/>
              <a:buAutoNum type="arabicPeriod" startAt="6"/>
            </a:pPr>
            <a:r>
              <a:rPr lang="ko-KR" altLang="en-US" sz="1700" dirty="0"/>
              <a:t>개발 일정</a:t>
            </a:r>
            <a:endParaRPr lang="en-US" altLang="ko-KR" sz="1700" dirty="0"/>
          </a:p>
          <a:p>
            <a:pPr marL="457200" indent="-457200">
              <a:buFont typeface="+mj-lt"/>
              <a:buAutoNum type="arabicPeriod" startAt="6"/>
            </a:pPr>
            <a:endParaRPr lang="en-US" altLang="ko-KR" sz="1700" dirty="0"/>
          </a:p>
          <a:p>
            <a:pPr marL="457200" indent="-457200">
              <a:buFont typeface="+mj-lt"/>
              <a:buAutoNum type="arabicPeriod" startAt="6"/>
            </a:pPr>
            <a:r>
              <a:rPr lang="ko-KR" altLang="en-US" sz="1700" dirty="0"/>
              <a:t>외부 링크</a:t>
            </a:r>
            <a:endParaRPr lang="en-US" altLang="ko-KR" sz="1700" dirty="0"/>
          </a:p>
          <a:p>
            <a:pPr marL="457200" indent="-457200">
              <a:buFont typeface="+mj-lt"/>
              <a:buAutoNum type="arabicPeriod" startAt="6"/>
            </a:pPr>
            <a:endParaRPr lang="en-US" altLang="ko-KR" sz="1700" dirty="0"/>
          </a:p>
          <a:p>
            <a:pPr marL="457200" indent="-457200">
              <a:buFont typeface="+mj-lt"/>
              <a:buAutoNum type="arabicPeriod" startAt="6"/>
            </a:pP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26462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85E522-AD57-45F2-9E03-E040232B6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3" y="5981350"/>
            <a:ext cx="9957732" cy="876650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Part 1. </a:t>
            </a:r>
            <a:r>
              <a:rPr lang="ko-KR" altLang="en-US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56802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16AF65-80C4-47FE-81FD-283317BE4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우주 </a:t>
            </a:r>
            <a:r>
              <a:rPr lang="ko-KR" altLang="en-US" dirty="0">
                <a:solidFill>
                  <a:schemeClr val="accent1"/>
                </a:solidFill>
              </a:rPr>
              <a:t>비행 슈팅</a:t>
            </a:r>
            <a:r>
              <a:rPr lang="ko-KR" altLang="en-US" dirty="0"/>
              <a:t> 시뮬레이션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차원을 자유롭게 움직이는 가변형 기체 </a:t>
            </a:r>
            <a:r>
              <a:rPr lang="en-US" altLang="ko-KR" dirty="0" err="1">
                <a:solidFill>
                  <a:schemeClr val="accent1"/>
                </a:solidFill>
              </a:rPr>
              <a:t>Amored</a:t>
            </a:r>
            <a:r>
              <a:rPr lang="en-US" altLang="ko-KR" dirty="0">
                <a:solidFill>
                  <a:schemeClr val="accent1"/>
                </a:solidFill>
              </a:rPr>
              <a:t> Suit</a:t>
            </a:r>
            <a:r>
              <a:rPr lang="ko-KR" altLang="en-US" dirty="0"/>
              <a:t>를 조종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 스스로 해법을 찾아가는 게임 스타일 </a:t>
            </a:r>
            <a:r>
              <a:rPr lang="en-US" altLang="ko-KR" dirty="0"/>
              <a:t>(</a:t>
            </a:r>
            <a:r>
              <a:rPr lang="ko-KR" altLang="en-US" dirty="0"/>
              <a:t>가변</a:t>
            </a:r>
            <a:r>
              <a:rPr lang="en-US" altLang="ko-KR" dirty="0"/>
              <a:t>, </a:t>
            </a:r>
            <a:r>
              <a:rPr lang="ko-KR" altLang="en-US" dirty="0"/>
              <a:t>세팅</a:t>
            </a:r>
            <a:r>
              <a:rPr lang="en-US" altLang="ko-KR" dirty="0"/>
              <a:t>, </a:t>
            </a:r>
            <a:r>
              <a:rPr lang="ko-KR" altLang="en-US" dirty="0"/>
              <a:t>조종 실력 등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77311D-85AC-4605-BD4A-16431465CA7B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984E1-EE82-43A5-838E-3CD172597B81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1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011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85E522-AD57-45F2-9E03-E040232B6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0F0A83A8-C6B8-48F3-9070-B170F678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3" y="5981350"/>
            <a:ext cx="9957732" cy="876650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Part 2. </a:t>
            </a:r>
            <a:r>
              <a:rPr lang="ko-KR" altLang="en-US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개발 목적</a:t>
            </a:r>
          </a:p>
        </p:txBody>
      </p:sp>
    </p:spTree>
    <p:extLst>
      <p:ext uri="{BB962C8B-B14F-4D97-AF65-F5344CB8AC3E}">
        <p14:creationId xmlns:p14="http://schemas.microsoft.com/office/powerpoint/2010/main" val="154890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02232B-7011-44BE-9EDD-BBE4A47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77311D-85AC-4605-BD4A-16431465CA7B}"/>
              </a:ext>
            </a:extLst>
          </p:cNvPr>
          <p:cNvSpPr/>
          <p:nvPr/>
        </p:nvSpPr>
        <p:spPr>
          <a:xfrm>
            <a:off x="1032000" y="0"/>
            <a:ext cx="11160000" cy="132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9FD599-1FBC-4D45-AE70-10DDED0A8558}"/>
              </a:ext>
            </a:extLst>
          </p:cNvPr>
          <p:cNvGrpSpPr/>
          <p:nvPr/>
        </p:nvGrpSpPr>
        <p:grpSpPr>
          <a:xfrm>
            <a:off x="1853104" y="2281806"/>
            <a:ext cx="9487681" cy="810140"/>
            <a:chOff x="2031219" y="1511299"/>
            <a:chExt cx="9487681" cy="1155699"/>
          </a:xfrm>
          <a:solidFill>
            <a:schemeClr val="accent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3CE3D2B-DD3E-4AC7-827A-B7C2308B23E8}"/>
                </a:ext>
              </a:extLst>
            </p:cNvPr>
            <p:cNvSpPr/>
            <p:nvPr/>
          </p:nvSpPr>
          <p:spPr>
            <a:xfrm>
              <a:off x="2031219" y="1511299"/>
              <a:ext cx="839762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CCC065-5F03-4F85-BEF3-AFA64C8BC484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F417A6-88B0-4F49-9283-DECB204BB4F2}"/>
              </a:ext>
            </a:extLst>
          </p:cNvPr>
          <p:cNvGrpSpPr/>
          <p:nvPr/>
        </p:nvGrpSpPr>
        <p:grpSpPr>
          <a:xfrm>
            <a:off x="2093288" y="2361491"/>
            <a:ext cx="4242594" cy="584775"/>
            <a:chOff x="2093288" y="1649201"/>
            <a:chExt cx="4242594" cy="600041"/>
          </a:xfrm>
          <a:solidFill>
            <a:schemeClr val="accent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60EBE-9DD7-485C-81E2-B7C8E894F6AF}"/>
                </a:ext>
              </a:extLst>
            </p:cNvPr>
            <p:cNvSpPr txBox="1"/>
            <p:nvPr/>
          </p:nvSpPr>
          <p:spPr>
            <a:xfrm>
              <a:off x="2093288" y="1649201"/>
              <a:ext cx="359393" cy="60004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A663EA-E124-4E6A-81C3-BE57D4D97DDC}"/>
                </a:ext>
              </a:extLst>
            </p:cNvPr>
            <p:cNvSpPr txBox="1"/>
            <p:nvPr/>
          </p:nvSpPr>
          <p:spPr>
            <a:xfrm>
              <a:off x="3355579" y="1672656"/>
              <a:ext cx="2980303" cy="53687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개인 프로젝트 완성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725C8B-84F7-493E-99C0-B83772A26B80}"/>
              </a:ext>
            </a:extLst>
          </p:cNvPr>
          <p:cNvGrpSpPr/>
          <p:nvPr/>
        </p:nvGrpSpPr>
        <p:grpSpPr>
          <a:xfrm>
            <a:off x="1853104" y="3601307"/>
            <a:ext cx="9487681" cy="810140"/>
            <a:chOff x="1853104" y="3367447"/>
            <a:chExt cx="9487681" cy="1044000"/>
          </a:xfrm>
          <a:solidFill>
            <a:schemeClr val="accent1">
              <a:lumMod val="7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B2AE9D-5BA4-4A8C-A4AB-074E4874876D}"/>
                </a:ext>
              </a:extLst>
            </p:cNvPr>
            <p:cNvSpPr/>
            <p:nvPr/>
          </p:nvSpPr>
          <p:spPr>
            <a:xfrm>
              <a:off x="1853104" y="3367447"/>
              <a:ext cx="839762" cy="1044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F3285A-7488-42E0-AFF2-6810AECD110B}"/>
                </a:ext>
              </a:extLst>
            </p:cNvPr>
            <p:cNvSpPr/>
            <p:nvPr/>
          </p:nvSpPr>
          <p:spPr>
            <a:xfrm>
              <a:off x="3098485" y="3367447"/>
              <a:ext cx="8242300" cy="1044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208D414-7A22-444A-9A6E-35CD2C883F9E}"/>
                </a:ext>
              </a:extLst>
            </p:cNvPr>
            <p:cNvGrpSpPr/>
            <p:nvPr/>
          </p:nvGrpSpPr>
          <p:grpSpPr>
            <a:xfrm>
              <a:off x="2055618" y="3522424"/>
              <a:ext cx="3629445" cy="753579"/>
              <a:chOff x="2055618" y="1649201"/>
              <a:chExt cx="3629445" cy="600040"/>
            </a:xfrm>
            <a:grpFill/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F61EA2-54DA-4A87-834B-763F6832E0ED}"/>
                  </a:ext>
                </a:extLst>
              </p:cNvPr>
              <p:cNvSpPr txBox="1"/>
              <p:nvPr/>
            </p:nvSpPr>
            <p:spPr>
              <a:xfrm>
                <a:off x="2055618" y="1649201"/>
                <a:ext cx="434734" cy="60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439E8-B1B6-4646-A79E-55CE480F3C3E}"/>
                  </a:ext>
                </a:extLst>
              </p:cNvPr>
              <p:cNvSpPr txBox="1"/>
              <p:nvPr/>
            </p:nvSpPr>
            <p:spPr>
              <a:xfrm>
                <a:off x="3355579" y="1672656"/>
                <a:ext cx="2329484" cy="536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ko-KR" altLang="en-US" sz="28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개인 스킬 함양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CD4BCB-F9E2-478C-B524-CE7C4571CC2C}"/>
              </a:ext>
            </a:extLst>
          </p:cNvPr>
          <p:cNvGrpSpPr/>
          <p:nvPr/>
        </p:nvGrpSpPr>
        <p:grpSpPr>
          <a:xfrm>
            <a:off x="1853104" y="4920808"/>
            <a:ext cx="9487681" cy="810140"/>
            <a:chOff x="2031219" y="1511299"/>
            <a:chExt cx="9487681" cy="1155699"/>
          </a:xfrm>
          <a:solidFill>
            <a:schemeClr val="accent1">
              <a:lumMod val="50000"/>
            </a:schemeClr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15A908-671F-4F72-A2DA-8CD4FE46010C}"/>
                </a:ext>
              </a:extLst>
            </p:cNvPr>
            <p:cNvSpPr/>
            <p:nvPr/>
          </p:nvSpPr>
          <p:spPr>
            <a:xfrm>
              <a:off x="2031219" y="1511299"/>
              <a:ext cx="839762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6973C6-8E03-419A-873D-D1F41386E35A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426B98-AB1A-4D4F-ACB2-155D13BD12C6}"/>
              </a:ext>
            </a:extLst>
          </p:cNvPr>
          <p:cNvGrpSpPr/>
          <p:nvPr/>
        </p:nvGrpSpPr>
        <p:grpSpPr>
          <a:xfrm>
            <a:off x="2051610" y="5000499"/>
            <a:ext cx="3633453" cy="584775"/>
            <a:chOff x="2051610" y="1649201"/>
            <a:chExt cx="3633453" cy="600039"/>
          </a:xfrm>
          <a:solidFill>
            <a:schemeClr val="accent1">
              <a:lumMod val="50000"/>
            </a:schemeClr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FB7A0C-03CC-4EA7-91E0-3F3F2A7A701D}"/>
                </a:ext>
              </a:extLst>
            </p:cNvPr>
            <p:cNvSpPr txBox="1"/>
            <p:nvPr/>
          </p:nvSpPr>
          <p:spPr>
            <a:xfrm>
              <a:off x="2051610" y="1649201"/>
              <a:ext cx="442749" cy="60003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9C099C-CCC4-447E-803F-A08F3CB28EF3}"/>
                </a:ext>
              </a:extLst>
            </p:cNvPr>
            <p:cNvSpPr txBox="1"/>
            <p:nvPr/>
          </p:nvSpPr>
          <p:spPr>
            <a:xfrm>
              <a:off x="3355579" y="1672656"/>
              <a:ext cx="2329484" cy="53687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자기 홍보 수단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E71A5-25B8-4D47-B83D-682E7B37C337}"/>
              </a:ext>
            </a:extLst>
          </p:cNvPr>
          <p:cNvSpPr txBox="1"/>
          <p:nvPr/>
        </p:nvSpPr>
        <p:spPr>
          <a:xfrm>
            <a:off x="109413" y="66040"/>
            <a:ext cx="103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Part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+mj-lt"/>
              </a:rPr>
              <a:t>2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266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85E522-AD57-45F2-9E03-E040232B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2" r="18723"/>
          <a:stretch/>
        </p:blipFill>
        <p:spPr>
          <a:xfrm>
            <a:off x="6095999" y="1"/>
            <a:ext cx="6096001" cy="6858000"/>
          </a:xfrm>
          <a:prstGeom prst="rect">
            <a:avLst/>
          </a:prstGeom>
        </p:spPr>
      </p:pic>
      <p:sp>
        <p:nvSpPr>
          <p:cNvPr id="9" name="제목 7">
            <a:extLst>
              <a:ext uri="{FF2B5EF4-FFF2-40B4-BE49-F238E27FC236}">
                <a16:creationId xmlns:a16="http://schemas.microsoft.com/office/drawing/2014/main" id="{1F5A09C4-21A6-4104-A6F4-071E266B6F2B}"/>
              </a:ext>
            </a:extLst>
          </p:cNvPr>
          <p:cNvSpPr txBox="1">
            <a:spLocks/>
          </p:cNvSpPr>
          <p:nvPr/>
        </p:nvSpPr>
        <p:spPr>
          <a:xfrm>
            <a:off x="1143001" y="232455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R">
                <a:solidFill>
                  <a:srgbClr val="00B0F0"/>
                </a:solidFill>
                <a:cs typeface="Arial"/>
              </a:rPr>
              <a:t>Part 3. </a:t>
            </a:r>
            <a:r>
              <a:rPr lang="ko-KR" altLang="en-US">
                <a:solidFill>
                  <a:srgbClr val="00B0F0"/>
                </a:solidFill>
                <a:cs typeface="Arial"/>
              </a:rPr>
              <a:t>배경 설정</a:t>
            </a:r>
            <a:endParaRPr lang="ko-KR" altLang="en-US" dirty="0">
              <a:solidFill>
                <a:srgbClr val="00B0F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53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사용자 지정 1">
      <a:dk1>
        <a:srgbClr val="000000"/>
      </a:dk1>
      <a:lt1>
        <a:sysClr val="window" lastClr="FFFFFF"/>
      </a:lt1>
      <a:dk2>
        <a:srgbClr val="363D46"/>
      </a:dk2>
      <a:lt2>
        <a:srgbClr val="EBEBEB"/>
      </a:lt2>
      <a:accent1>
        <a:srgbClr val="00B0F0"/>
      </a:accent1>
      <a:accent2>
        <a:srgbClr val="F4B54B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00B0F0"/>
      </a:hlink>
      <a:folHlink>
        <a:srgbClr val="DBF0F6"/>
      </a:folHlink>
    </a:clrScheme>
    <a:fontScheme name="아쿠아-도현">
      <a:majorFont>
        <a:latin typeface="Aquire"/>
        <a:ea typeface="배달의민족 도현"/>
        <a:cs typeface=""/>
      </a:majorFont>
      <a:minorFont>
        <a:latin typeface="배달의민족 도현"/>
        <a:ea typeface="배달의민족 도현"/>
        <a:cs typeface="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</TotalTime>
  <Words>531</Words>
  <Application>Microsoft Office PowerPoint</Application>
  <PresentationFormat>와이드스크린</PresentationFormat>
  <Paragraphs>284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배달의민족 도현</vt:lpstr>
      <vt:lpstr>Aquire</vt:lpstr>
      <vt:lpstr>Arial</vt:lpstr>
      <vt:lpstr>Matura MT Script Capitals</vt:lpstr>
      <vt:lpstr>그물</vt:lpstr>
      <vt:lpstr>Armored Suit one</vt:lpstr>
      <vt:lpstr>문서 이력</vt:lpstr>
      <vt:lpstr>목차</vt:lpstr>
      <vt:lpstr>목차</vt:lpstr>
      <vt:lpstr>Part 1. 게임 소개</vt:lpstr>
      <vt:lpstr>게임 소개</vt:lpstr>
      <vt:lpstr>Part 2. 개발 목적</vt:lpstr>
      <vt:lpstr>개발 목적</vt:lpstr>
      <vt:lpstr>PowerPoint 프레젠테이션</vt:lpstr>
      <vt:lpstr>배경 설정</vt:lpstr>
      <vt:lpstr>플레이어 설정</vt:lpstr>
      <vt:lpstr>컨셉 아트</vt:lpstr>
      <vt:lpstr>Part 4. 게임 화면 구성</vt:lpstr>
      <vt:lpstr>게임 화면(예시)</vt:lpstr>
      <vt:lpstr>조작법</vt:lpstr>
      <vt:lpstr>Part 4. 게임 시스템</vt:lpstr>
      <vt:lpstr>게임 시스템</vt:lpstr>
      <vt:lpstr>게임 시스템</vt:lpstr>
      <vt:lpstr>Part 6. 시스템 흐름</vt:lpstr>
      <vt:lpstr>게임의 흐름</vt:lpstr>
      <vt:lpstr>스테이지의 흐름</vt:lpstr>
      <vt:lpstr>플레이어</vt:lpstr>
      <vt:lpstr>NPC AI 설계</vt:lpstr>
      <vt:lpstr>Json 데이터 참조</vt:lpstr>
      <vt:lpstr>Part 7. 레벨 디자인</vt:lpstr>
      <vt:lpstr>적 스탯 변화</vt:lpstr>
      <vt:lpstr>함급별 내구도 비교</vt:lpstr>
      <vt:lpstr>데이터 베이스</vt:lpstr>
      <vt:lpstr>Part 8. 개발 일정</vt:lpstr>
      <vt:lpstr>개발 일정</vt:lpstr>
      <vt:lpstr>Part 9. 외부 링크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bonggeun</dc:creator>
  <cp:lastModifiedBy>tj-bu</cp:lastModifiedBy>
  <cp:revision>588</cp:revision>
  <cp:lastPrinted>2021-12-15T07:34:37Z</cp:lastPrinted>
  <dcterms:created xsi:type="dcterms:W3CDTF">2021-11-30T00:49:03Z</dcterms:created>
  <dcterms:modified xsi:type="dcterms:W3CDTF">2022-01-04T07:28:43Z</dcterms:modified>
</cp:coreProperties>
</file>